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notesSlides/notesSlide1.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ph type="sldImg"/>
          </p:nvPr>
        </p:nvSpPr>
        <p:spPr>
          <a:xfrm>
            <a:off x="1143000" y="685800"/>
            <a:ext cx="4572000" cy="3429000"/>
          </a:xfrm>
          <a:prstGeom prst="rect">
            <a:avLst/>
          </a:prstGeom>
        </p:spPr>
        <p:txBody>
          <a:bodyPr/>
          <a:lstStyle/>
          <a:p>
            <a:pPr/>
          </a:p>
        </p:txBody>
      </p:sp>
      <p:sp>
        <p:nvSpPr>
          <p:cNvPr id="152" name="Shape 1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p>
          <a:p>
            <a:pPr/>
            <a:r>
              <a:t>“UI is just a matter of opinions and colors” - NOT TRUE!</a:t>
            </a:r>
          </a:p>
          <a:p>
            <a:pPr/>
          </a:p>
          <a:p>
            <a:pPr/>
            <a:r>
              <a:t>Objective ways to evaluate in-app end-user experience </a:t>
            </a:r>
          </a:p>
          <a:p>
            <a:pPr/>
          </a:p>
          <a:p>
            <a:pPr/>
            <a:r>
              <a:t>Nielsen and the 2 most popular mobile ecosystem.</a:t>
            </a:r>
          </a:p>
          <a:p>
            <a:pPr/>
          </a:p>
          <a:p>
            <a:pPr/>
            <a:r>
              <a:t>Users should NEVER ‘relearn’ a system. </a:t>
            </a:r>
          </a:p>
          <a:p>
            <a:pPr/>
          </a:p>
          <a:p>
            <a:pPr/>
          </a:p>
          <a:p>
            <a:pPr/>
          </a:p>
          <a:p>
            <a:pPr/>
          </a:p>
          <a:p>
            <a:pPr/>
            <a:r>
              <a:t>Questions?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spTree>
      <p:nvGrpSpPr>
        <p:cNvPr id="1" name=""/>
        <p:cNvGrpSpPr/>
        <p:nvPr/>
      </p:nvGrpSpPr>
      <p:grpSpPr>
        <a:xfrm>
          <a:off x="0" y="0"/>
          <a:ext cx="0" cy="0"/>
          <a:chOff x="0" y="0"/>
          <a:chExt cx="0" cy="0"/>
        </a:xfrm>
      </p:grpSpPr>
      <p:sp>
        <p:nvSpPr>
          <p:cNvPr id="14" name="Shape 14"/>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5" name="Shape 15"/>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16"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7" name="Shape 17"/>
          <p:cNvSpPr/>
          <p:nvPr>
            <p:ph type="sldNum" sz="quarter" idx="2"/>
          </p:nvPr>
        </p:nvSpPr>
        <p:spPr>
          <a:prstGeom prst="rect">
            <a:avLst/>
          </a:prstGeom>
        </p:spPr>
        <p:txBody>
          <a:bodyPr/>
          <a:lstStyle/>
          <a:p>
            <a:pPr/>
            <a:fld id="{86CB4B4D-7CA3-9044-876B-883B54F8677D}" type="slidenum"/>
          </a:p>
        </p:txBody>
      </p:sp>
      <p:pic>
        <p:nvPicPr>
          <p:cNvPr id="18" name="image2.png" descr="homepage-1.2.psd"/>
          <p:cNvPicPr>
            <a:picLocks noChangeAspect="1"/>
          </p:cNvPicPr>
          <p:nvPr/>
        </p:nvPicPr>
        <p:blipFill>
          <a:blip r:embed="rId3">
            <a:extLst/>
          </a:blip>
          <a:srcRect l="0" t="2087" r="0" b="0"/>
          <a:stretch>
            <a:fillRect/>
          </a:stretch>
        </p:blipFill>
        <p:spPr>
          <a:xfrm>
            <a:off x="0" y="638175"/>
            <a:ext cx="9144000" cy="5734050"/>
          </a:xfrm>
          <a:prstGeom prst="rect">
            <a:avLst/>
          </a:prstGeom>
          <a:ln w="12700">
            <a:miter lim="400000"/>
          </a:ln>
        </p:spPr>
      </p:pic>
      <p:sp>
        <p:nvSpPr>
          <p:cNvPr id="19" name="Shape 19"/>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sp>
        <p:nvSpPr>
          <p:cNvPr id="20" name="Shape 20"/>
          <p:cNvSpPr/>
          <p:nvPr/>
        </p:nvSpPr>
        <p:spPr>
          <a:xfrm>
            <a:off x="4919662" y="1323975"/>
            <a:ext cx="3765551" cy="3543300"/>
          </a:xfrm>
          <a:prstGeom prst="rect">
            <a:avLst/>
          </a:prstGeom>
          <a:solidFill>
            <a:srgbClr val="B6D226"/>
          </a:solidFill>
          <a:ln>
            <a:solidFill>
              <a:srgbClr val="B6D226"/>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1" name="Shape 21"/>
          <p:cNvSpPr/>
          <p:nvPr/>
        </p:nvSpPr>
        <p:spPr>
          <a:xfrm>
            <a:off x="5164137" y="2471738"/>
            <a:ext cx="3375026" cy="2888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defRPr sz="1400">
                <a:effectLst>
                  <a:outerShdw sx="100000" sy="100000" kx="0" ky="0" algn="b" rotWithShape="0" blurRad="279400" dist="0" dir="2700000">
                    <a:srgbClr val="FFFFFF">
                      <a:alpha val="43000"/>
                    </a:srgbClr>
                  </a:outerShdw>
                </a:effectLst>
                <a:latin typeface="Arial"/>
                <a:ea typeface="Arial"/>
                <a:cs typeface="Arial"/>
                <a:sym typeface="Arial"/>
              </a:defRPr>
            </a:lvl1pPr>
          </a:lstStyle>
          <a:p>
            <a:pPr/>
            <a:r>
              <a:t>________________________________</a:t>
            </a:r>
          </a:p>
        </p:txBody>
      </p:sp>
      <p:sp>
        <p:nvSpPr>
          <p:cNvPr id="22" name="Shape 22"/>
          <p:cNvSpPr/>
          <p:nvPr>
            <p:ph type="title"/>
          </p:nvPr>
        </p:nvSpPr>
        <p:spPr>
          <a:xfrm>
            <a:off x="5146514" y="1709823"/>
            <a:ext cx="3376145" cy="863717"/>
          </a:xfrm>
          <a:prstGeom prst="rect">
            <a:avLst/>
          </a:prstGeom>
        </p:spPr>
        <p:txBody>
          <a:bodyPr anchor="b">
            <a:normAutofit fontScale="100000" lnSpcReduction="0"/>
          </a:bodyPr>
          <a:lstStyle>
            <a:lvl1pPr>
              <a:defRPr sz="2400"/>
            </a:lvl1pPr>
          </a:lstStyle>
          <a:p>
            <a:pPr/>
            <a:r>
              <a:t>Title Text</a:t>
            </a:r>
          </a:p>
        </p:txBody>
      </p:sp>
      <p:sp>
        <p:nvSpPr>
          <p:cNvPr id="23" name="Shape 23"/>
          <p:cNvSpPr/>
          <p:nvPr>
            <p:ph type="body" sz="quarter" idx="1"/>
          </p:nvPr>
        </p:nvSpPr>
        <p:spPr>
          <a:xfrm>
            <a:off x="5150501" y="2904345"/>
            <a:ext cx="3372158" cy="768325"/>
          </a:xfrm>
          <a:prstGeom prst="rect">
            <a:avLst/>
          </a:prstGeom>
        </p:spPr>
        <p:txBody>
          <a:bodyPr>
            <a:normAutofit fontScale="100000" lnSpcReduction="0"/>
          </a:bodyPr>
          <a:lstStyle>
            <a:lvl1pPr marL="0" indent="0">
              <a:spcBef>
                <a:spcPts val="300"/>
              </a:spcBef>
              <a:buSzTx/>
              <a:buFontTx/>
              <a:buNone/>
              <a:defRPr sz="1400">
                <a:solidFill>
                  <a:srgbClr val="000000"/>
                </a:solidFill>
              </a:defRPr>
            </a:lvl1pPr>
            <a:lvl2pPr marL="0" indent="457200">
              <a:spcBef>
                <a:spcPts val="300"/>
              </a:spcBef>
              <a:buSzTx/>
              <a:buFontTx/>
              <a:buNone/>
              <a:defRPr sz="1400">
                <a:solidFill>
                  <a:srgbClr val="000000"/>
                </a:solidFill>
              </a:defRPr>
            </a:lvl2pPr>
            <a:lvl3pPr marL="0" indent="914400">
              <a:spcBef>
                <a:spcPts val="300"/>
              </a:spcBef>
              <a:buSzTx/>
              <a:buFontTx/>
              <a:buNone/>
              <a:defRPr sz="1400">
                <a:solidFill>
                  <a:srgbClr val="000000"/>
                </a:solidFill>
              </a:defRPr>
            </a:lvl3pPr>
            <a:lvl4pPr marL="0" indent="1371600">
              <a:spcBef>
                <a:spcPts val="300"/>
              </a:spcBef>
              <a:buSzTx/>
              <a:buFontTx/>
              <a:buNone/>
              <a:defRPr sz="1400">
                <a:solidFill>
                  <a:srgbClr val="000000"/>
                </a:solidFill>
              </a:defRPr>
            </a:lvl4pPr>
            <a:lvl5pPr marL="0" indent="1828800">
              <a:spcBef>
                <a:spcPts val="300"/>
              </a:spcBef>
              <a:buSzTx/>
              <a:buFontTx/>
              <a:buNone/>
              <a:defRPr sz="1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28" name="Shape 128"/>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29" name="Shape 129"/>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130"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31" name="Shape 131"/>
          <p:cNvSpPr/>
          <p:nvPr>
            <p:ph type="sldNum" sz="quarter" idx="2"/>
          </p:nvPr>
        </p:nvSpPr>
        <p:spPr>
          <a:prstGeom prst="rect">
            <a:avLst/>
          </a:prstGeom>
        </p:spPr>
        <p:txBody>
          <a:bodyPr/>
          <a:lstStyle/>
          <a:p>
            <a:pPr/>
            <a:fld id="{86CB4B4D-7CA3-9044-876B-883B54F8677D}" type="slidenum"/>
          </a:p>
        </p:txBody>
      </p:sp>
      <p:sp>
        <p:nvSpPr>
          <p:cNvPr id="132" name="Shape 132"/>
          <p:cNvSpPr/>
          <p:nvPr>
            <p:ph type="title"/>
          </p:nvPr>
        </p:nvSpPr>
        <p:spPr>
          <a:xfrm>
            <a:off x="457200" y="1061410"/>
            <a:ext cx="3008314" cy="1162051"/>
          </a:xfrm>
          <a:prstGeom prst="rect">
            <a:avLst/>
          </a:prstGeom>
        </p:spPr>
        <p:txBody>
          <a:bodyPr anchor="b">
            <a:normAutofit fontScale="100000" lnSpcReduction="0"/>
          </a:bodyPr>
          <a:lstStyle/>
          <a:p>
            <a:pPr/>
            <a:r>
              <a:t>Title Text</a:t>
            </a:r>
          </a:p>
        </p:txBody>
      </p:sp>
      <p:sp>
        <p:nvSpPr>
          <p:cNvPr id="133" name="Shape 133"/>
          <p:cNvSpPr/>
          <p:nvPr>
            <p:ph type="body" idx="1"/>
          </p:nvPr>
        </p:nvSpPr>
        <p:spPr>
          <a:xfrm>
            <a:off x="3575050" y="1061410"/>
            <a:ext cx="5111750" cy="5006358"/>
          </a:xfrm>
          <a:prstGeom prst="rect">
            <a:avLst/>
          </a:prstGeom>
        </p:spPr>
        <p:txBody>
          <a:bodyPr>
            <a:normAutofit fontScale="100000" lnSpcReduction="0"/>
          </a:bodyPr>
          <a:lstStyle>
            <a:lvl1pPr marL="192881" indent="-192881">
              <a:defRPr sz="1800"/>
            </a:lvl1pPr>
            <a:lvl2pPr marL="640896" indent="-183696">
              <a:defRPr sz="1800"/>
            </a:lvl2pPr>
            <a:lvl3pPr marL="1085850" indent="-171450">
              <a:defRPr sz="1800"/>
            </a:lvl3pPr>
            <a:lvl4pPr marL="1577339" indent="-205739">
              <a:defRPr sz="1800"/>
            </a:lvl4pPr>
            <a:lvl5pPr marL="2034539" indent="-205739">
              <a:defRPr sz="1800"/>
            </a:lvl5pPr>
          </a:lstStyle>
          <a:p>
            <a:pPr/>
            <a:r>
              <a:t>Body Level One</a:t>
            </a:r>
          </a:p>
          <a:p>
            <a:pPr lvl="1"/>
            <a:r>
              <a:t>Body Level Two</a:t>
            </a:r>
          </a:p>
          <a:p>
            <a:pPr lvl="2"/>
            <a:r>
              <a:t>Body Level Three</a:t>
            </a:r>
          </a:p>
          <a:p>
            <a:pPr lvl="3"/>
            <a:r>
              <a:t>Body Level Four</a:t>
            </a:r>
          </a:p>
          <a:p>
            <a:pPr lvl="4"/>
            <a:r>
              <a:t>Body Level Five</a:t>
            </a:r>
          </a:p>
        </p:txBody>
      </p:sp>
      <p:sp>
        <p:nvSpPr>
          <p:cNvPr id="134" name="Shape 134"/>
          <p:cNvSpPr/>
          <p:nvPr>
            <p:ph type="body" sz="quarter" idx="13"/>
          </p:nvPr>
        </p:nvSpPr>
        <p:spPr>
          <a:xfrm>
            <a:off x="457199" y="2292083"/>
            <a:ext cx="3008315" cy="3775685"/>
          </a:xfrm>
          <a:prstGeom prst="rect">
            <a:avLst/>
          </a:prstGeom>
        </p:spPr>
        <p:txBody>
          <a:bodyPr>
            <a:normAutofit fontScale="100000" lnSpcReduction="0"/>
          </a:bodyPr>
          <a:lstStyle/>
          <a:p>
            <a:pPr marL="0" indent="0">
              <a:spcBef>
                <a:spcPts val="300"/>
              </a:spcBef>
              <a:buSzTx/>
              <a:buFontTx/>
              <a:buNone/>
              <a:defRPr sz="1400"/>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41" name="Shape 141"/>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42" name="Shape 142"/>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143"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44" name="Shape 144"/>
          <p:cNvSpPr/>
          <p:nvPr>
            <p:ph type="sldNum" sz="quarter" idx="2"/>
          </p:nvPr>
        </p:nvSpPr>
        <p:spPr>
          <a:prstGeom prst="rect">
            <a:avLst/>
          </a:prstGeom>
        </p:spPr>
        <p:txBody>
          <a:bodyPr/>
          <a:lstStyle/>
          <a:p>
            <a:pPr/>
            <a:fld id="{86CB4B4D-7CA3-9044-876B-883B54F8677D}" type="slidenum"/>
          </a:p>
        </p:txBody>
      </p:sp>
      <p:pic>
        <p:nvPicPr>
          <p:cNvPr id="145" name="image3.jpg" descr="background-plain1024w2.jpg"/>
          <p:cNvPicPr>
            <a:picLocks noChangeAspect="1"/>
          </p:cNvPicPr>
          <p:nvPr/>
        </p:nvPicPr>
        <p:blipFill>
          <a:blip r:embed="rId3">
            <a:extLst/>
          </a:blip>
          <a:stretch>
            <a:fillRect/>
          </a:stretch>
        </p:blipFill>
        <p:spPr>
          <a:xfrm>
            <a:off x="0" y="0"/>
            <a:ext cx="9144000" cy="4197156"/>
          </a:xfrm>
          <a:prstGeom prst="rect">
            <a:avLst/>
          </a:prstGeom>
          <a:ln w="12700">
            <a:miter lim="400000"/>
          </a:ln>
        </p:spPr>
      </p:pic>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0" name="Shape 30"/>
          <p:cNvSpPr/>
          <p:nvPr>
            <p:ph type="sldNum" sz="quarter" idx="2"/>
          </p:nvPr>
        </p:nvSpPr>
        <p:spPr>
          <a:prstGeom prst="rect">
            <a:avLst/>
          </a:prstGeom>
        </p:spPr>
        <p:txBody>
          <a:bodyPr/>
          <a:lstStyle/>
          <a:p>
            <a:pPr/>
            <a:fld id="{86CB4B4D-7CA3-9044-876B-883B54F8677D}" type="slidenum"/>
          </a:p>
        </p:txBody>
      </p:sp>
      <p:sp>
        <p:nvSpPr>
          <p:cNvPr id="31" name="Shape 31"/>
          <p:cNvSpPr/>
          <p:nvPr>
            <p:ph type="pic" idx="13"/>
          </p:nvPr>
        </p:nvSpPr>
        <p:spPr>
          <a:xfrm>
            <a:off x="0" y="1065746"/>
            <a:ext cx="9144000" cy="4773957"/>
          </a:xfrm>
          <a:prstGeom prst="rect">
            <a:avLst/>
          </a:prstGeom>
        </p:spPr>
        <p:txBody>
          <a:bodyPr lIns="91439" rIns="91439"/>
          <a:lstStyle/>
          <a:p>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hape 38"/>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9" name="Shape 39"/>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40"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41" name="Shape 41"/>
          <p:cNvSpPr/>
          <p:nvPr>
            <p:ph type="sldNum" sz="quarter" idx="2"/>
          </p:nvPr>
        </p:nvSpPr>
        <p:spPr>
          <a:prstGeom prst="rect">
            <a:avLst/>
          </a:prstGeom>
        </p:spPr>
        <p:txBody>
          <a:bodyPr/>
          <a:lstStyle/>
          <a:p>
            <a:pPr/>
            <a:fld id="{86CB4B4D-7CA3-9044-876B-883B54F8677D}" type="slidenum"/>
          </a:p>
        </p:txBody>
      </p:sp>
      <p:sp>
        <p:nvSpPr>
          <p:cNvPr id="42" name="Shape 42"/>
          <p:cNvSpPr/>
          <p:nvPr>
            <p:ph type="title"/>
          </p:nvPr>
        </p:nvSpPr>
        <p:spPr>
          <a:xfrm>
            <a:off x="457200" y="1066800"/>
            <a:ext cx="8229600" cy="831850"/>
          </a:xfrm>
          <a:prstGeom prst="rect">
            <a:avLst/>
          </a:prstGeom>
        </p:spPr>
        <p:txBody>
          <a:bodyPr>
            <a:normAutofit fontScale="100000" lnSpcReduction="0"/>
          </a:bodyPr>
          <a:lstStyle/>
          <a:p>
            <a:pPr/>
            <a:r>
              <a:t>Title Text</a:t>
            </a:r>
          </a:p>
        </p:txBody>
      </p:sp>
      <p:sp>
        <p:nvSpPr>
          <p:cNvPr id="43" name="Shape 43"/>
          <p:cNvSpPr/>
          <p:nvPr>
            <p:ph type="body" idx="1"/>
          </p:nvPr>
        </p:nvSpPr>
        <p:spPr>
          <a:xfrm>
            <a:off x="457200" y="1970428"/>
            <a:ext cx="8229600" cy="4097339"/>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50" name="Shape 50"/>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51" name="Shape 51"/>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52"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53" name="Shape 53"/>
          <p:cNvSpPr/>
          <p:nvPr>
            <p:ph type="sldNum" sz="quarter" idx="2"/>
          </p:nvPr>
        </p:nvSpPr>
        <p:spPr>
          <a:prstGeom prst="rect">
            <a:avLst/>
          </a:prstGeom>
        </p:spPr>
        <p:txBody>
          <a:bodyPr/>
          <a:lstStyle/>
          <a:p>
            <a:pPr/>
            <a:fld id="{86CB4B4D-7CA3-9044-876B-883B54F8677D}" type="slidenum"/>
          </a:p>
        </p:txBody>
      </p:sp>
      <p:sp>
        <p:nvSpPr>
          <p:cNvPr id="54" name="Shape 54"/>
          <p:cNvSpPr/>
          <p:nvPr>
            <p:ph type="title"/>
          </p:nvPr>
        </p:nvSpPr>
        <p:spPr>
          <a:xfrm>
            <a:off x="457200" y="1066800"/>
            <a:ext cx="8229600" cy="831850"/>
          </a:xfrm>
          <a:prstGeom prst="rect">
            <a:avLst/>
          </a:prstGeom>
        </p:spPr>
        <p:txBody>
          <a:bodyPr>
            <a:normAutofit fontScale="100000" lnSpcReduction="0"/>
          </a:bodyPr>
          <a:lstStyle/>
          <a:p>
            <a:pPr/>
            <a:r>
              <a:t>Title Text</a:t>
            </a:r>
          </a:p>
        </p:txBody>
      </p:sp>
      <p:sp>
        <p:nvSpPr>
          <p:cNvPr id="55" name="Shape 55"/>
          <p:cNvSpPr/>
          <p:nvPr>
            <p:ph type="body" sz="quarter" idx="1"/>
          </p:nvPr>
        </p:nvSpPr>
        <p:spPr>
          <a:xfrm>
            <a:off x="442602" y="5660149"/>
            <a:ext cx="3999930" cy="276226"/>
          </a:xfrm>
          <a:prstGeom prst="rect">
            <a:avLst/>
          </a:prstGeom>
        </p:spPr>
        <p:txBody>
          <a:bodyPr anchor="b">
            <a:normAutofit fontScale="100000" lnSpcReduction="0"/>
          </a:bodyPr>
          <a:lstStyle>
            <a:lvl1pPr marL="0" indent="0">
              <a:spcBef>
                <a:spcPts val="300"/>
              </a:spcBef>
              <a:buSzTx/>
              <a:buFontTx/>
              <a:buNone/>
              <a:defRPr b="1" sz="1500"/>
            </a:lvl1pPr>
            <a:lvl2pPr marL="0" indent="457200">
              <a:spcBef>
                <a:spcPts val="300"/>
              </a:spcBef>
              <a:buSzTx/>
              <a:buFontTx/>
              <a:buNone/>
              <a:defRPr b="1" sz="1500"/>
            </a:lvl2pPr>
            <a:lvl3pPr marL="0" indent="914400">
              <a:spcBef>
                <a:spcPts val="300"/>
              </a:spcBef>
              <a:buSzTx/>
              <a:buFontTx/>
              <a:buNone/>
              <a:defRPr b="1" sz="1500"/>
            </a:lvl3pPr>
            <a:lvl4pPr marL="0" indent="1371600">
              <a:spcBef>
                <a:spcPts val="300"/>
              </a:spcBef>
              <a:buSzTx/>
              <a:buFontTx/>
              <a:buNone/>
              <a:defRPr b="1" sz="1500"/>
            </a:lvl4pPr>
            <a:lvl5pPr marL="0" indent="1828800">
              <a:spcBef>
                <a:spcPts val="300"/>
              </a:spcBef>
              <a:buSzTx/>
              <a:buFontTx/>
              <a:buNone/>
              <a:defRPr b="1" sz="1500"/>
            </a:lvl5pPr>
          </a:lstStyle>
          <a:p>
            <a:pPr/>
            <a:r>
              <a:t>Body Level One</a:t>
            </a:r>
          </a:p>
          <a:p>
            <a:pPr lvl="1"/>
            <a:r>
              <a:t>Body Level Two</a:t>
            </a:r>
          </a:p>
          <a:p>
            <a:pPr lvl="2"/>
            <a:r>
              <a:t>Body Level Three</a:t>
            </a:r>
          </a:p>
          <a:p>
            <a:pPr lvl="3"/>
            <a:r>
              <a:t>Body Level Four</a:t>
            </a:r>
          </a:p>
          <a:p>
            <a:pPr lvl="4"/>
            <a:r>
              <a:t>Body Level Five</a:t>
            </a:r>
          </a:p>
        </p:txBody>
      </p:sp>
      <p:sp>
        <p:nvSpPr>
          <p:cNvPr id="56" name="Shape 56"/>
          <p:cNvSpPr/>
          <p:nvPr>
            <p:ph type="body" sz="quarter" idx="13"/>
          </p:nvPr>
        </p:nvSpPr>
        <p:spPr>
          <a:xfrm>
            <a:off x="4686870" y="5660149"/>
            <a:ext cx="3999931" cy="276227"/>
          </a:xfrm>
          <a:prstGeom prst="rect">
            <a:avLst/>
          </a:prstGeom>
        </p:spPr>
        <p:txBody>
          <a:bodyPr anchor="b">
            <a:normAutofit fontScale="100000" lnSpcReduction="0"/>
          </a:bodyPr>
          <a:lstStyle/>
          <a:p>
            <a:pPr marL="0" indent="0" defTabSz="420623">
              <a:spcBef>
                <a:spcPts val="300"/>
              </a:spcBef>
              <a:buSzTx/>
              <a:buFontTx/>
              <a:buNone/>
              <a:defRPr b="1" sz="1380"/>
            </a:pPr>
          </a:p>
        </p:txBody>
      </p:sp>
      <p:sp>
        <p:nvSpPr>
          <p:cNvPr id="57" name="Shape 57"/>
          <p:cNvSpPr/>
          <p:nvPr>
            <p:ph type="pic" sz="half" idx="14"/>
          </p:nvPr>
        </p:nvSpPr>
        <p:spPr>
          <a:xfrm>
            <a:off x="457200" y="1970902"/>
            <a:ext cx="3999930" cy="3585895"/>
          </a:xfrm>
          <a:prstGeom prst="rect">
            <a:avLst/>
          </a:prstGeom>
        </p:spPr>
        <p:txBody>
          <a:bodyPr lIns="91439" rIns="91439"/>
          <a:lstStyle/>
          <a:p>
            <a:pPr/>
          </a:p>
        </p:txBody>
      </p:sp>
      <p:sp>
        <p:nvSpPr>
          <p:cNvPr id="58" name="Shape 58"/>
          <p:cNvSpPr/>
          <p:nvPr>
            <p:ph type="pic" sz="half" idx="15"/>
          </p:nvPr>
        </p:nvSpPr>
        <p:spPr>
          <a:xfrm>
            <a:off x="4686870" y="1970902"/>
            <a:ext cx="3999930" cy="3585895"/>
          </a:xfrm>
          <a:prstGeom prst="rect">
            <a:avLst/>
          </a:prstGeom>
        </p:spPr>
        <p:txBody>
          <a:bodyPr lIns="91439" rIns="91439"/>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65" name="Shape 65"/>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66" name="Shape 66"/>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67"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68" name="Shape 68"/>
          <p:cNvSpPr/>
          <p:nvPr>
            <p:ph type="sldNum" sz="quarter" idx="2"/>
          </p:nvPr>
        </p:nvSpPr>
        <p:spPr>
          <a:prstGeom prst="rect">
            <a:avLst/>
          </a:prstGeom>
        </p:spPr>
        <p:txBody>
          <a:bodyPr/>
          <a:lstStyle/>
          <a:p>
            <a:pPr/>
            <a:fld id="{86CB4B4D-7CA3-9044-876B-883B54F8677D}" type="slidenum"/>
          </a:p>
        </p:txBody>
      </p:sp>
      <p:sp>
        <p:nvSpPr>
          <p:cNvPr id="69" name="Shape 69"/>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sp>
        <p:nvSpPr>
          <p:cNvPr id="70" name="Shape 70"/>
          <p:cNvSpPr/>
          <p:nvPr/>
        </p:nvSpPr>
        <p:spPr>
          <a:xfrm>
            <a:off x="0" y="792162"/>
            <a:ext cx="9144000" cy="5495926"/>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71" name="Shape 71"/>
          <p:cNvSpPr/>
          <p:nvPr/>
        </p:nvSpPr>
        <p:spPr>
          <a:xfrm>
            <a:off x="5164137" y="2155825"/>
            <a:ext cx="3375026" cy="2888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defRPr sz="1400">
                <a:effectLst>
                  <a:outerShdw sx="100000" sy="100000" kx="0" ky="0" algn="b" rotWithShape="0" blurRad="279400" dist="0" dir="2700000">
                    <a:srgbClr val="FFFFFF">
                      <a:alpha val="43000"/>
                    </a:srgbClr>
                  </a:outerShdw>
                </a:effectLst>
                <a:latin typeface="Arial"/>
                <a:ea typeface="Arial"/>
                <a:cs typeface="Arial"/>
                <a:sym typeface="Arial"/>
              </a:defRPr>
            </a:lvl1pPr>
          </a:lstStyle>
          <a:p>
            <a:pPr/>
            <a:r>
              <a:t>________________________________</a:t>
            </a:r>
          </a:p>
        </p:txBody>
      </p:sp>
      <p:sp>
        <p:nvSpPr>
          <p:cNvPr id="72" name="Shape 72"/>
          <p:cNvSpPr/>
          <p:nvPr>
            <p:ph type="title"/>
          </p:nvPr>
        </p:nvSpPr>
        <p:spPr>
          <a:xfrm>
            <a:off x="5146514" y="1377228"/>
            <a:ext cx="3376145" cy="817458"/>
          </a:xfrm>
          <a:prstGeom prst="rect">
            <a:avLst/>
          </a:prstGeom>
        </p:spPr>
        <p:txBody>
          <a:bodyPr anchor="b">
            <a:normAutofit fontScale="100000" lnSpcReduction="0"/>
          </a:bodyPr>
          <a:lstStyle>
            <a:lvl1pPr>
              <a:defRPr sz="2400"/>
            </a:lvl1pPr>
          </a:lstStyle>
          <a:p>
            <a:pPr/>
            <a:r>
              <a:t>Title Text</a:t>
            </a:r>
          </a:p>
        </p:txBody>
      </p:sp>
      <p:sp>
        <p:nvSpPr>
          <p:cNvPr id="73" name="Shape 73"/>
          <p:cNvSpPr/>
          <p:nvPr>
            <p:ph type="body" sz="quarter" idx="1"/>
          </p:nvPr>
        </p:nvSpPr>
        <p:spPr>
          <a:xfrm>
            <a:off x="5150501" y="2663819"/>
            <a:ext cx="3372158" cy="567504"/>
          </a:xfrm>
          <a:prstGeom prst="rect">
            <a:avLst/>
          </a:prstGeom>
        </p:spPr>
        <p:txBody>
          <a:bodyPr>
            <a:normAutofit fontScale="100000" lnSpcReduction="0"/>
          </a:bodyPr>
          <a:lstStyle>
            <a:lvl1pPr marL="0" indent="0">
              <a:spcBef>
                <a:spcPts val="300"/>
              </a:spcBef>
              <a:buSzTx/>
              <a:buFontTx/>
              <a:buNone/>
              <a:defRPr sz="1400">
                <a:solidFill>
                  <a:srgbClr val="000000"/>
                </a:solidFill>
              </a:defRPr>
            </a:lvl1pPr>
            <a:lvl2pPr marL="0" indent="457200">
              <a:spcBef>
                <a:spcPts val="300"/>
              </a:spcBef>
              <a:buSzTx/>
              <a:buFontTx/>
              <a:buNone/>
              <a:defRPr sz="1400">
                <a:solidFill>
                  <a:srgbClr val="000000"/>
                </a:solidFill>
              </a:defRPr>
            </a:lvl2pPr>
            <a:lvl3pPr marL="0" indent="914400">
              <a:spcBef>
                <a:spcPts val="300"/>
              </a:spcBef>
              <a:buSzTx/>
              <a:buFontTx/>
              <a:buNone/>
              <a:defRPr sz="1400">
                <a:solidFill>
                  <a:srgbClr val="000000"/>
                </a:solidFill>
              </a:defRPr>
            </a:lvl3pPr>
            <a:lvl4pPr marL="0" indent="1371600">
              <a:spcBef>
                <a:spcPts val="300"/>
              </a:spcBef>
              <a:buSzTx/>
              <a:buFontTx/>
              <a:buNone/>
              <a:defRPr sz="1400">
                <a:solidFill>
                  <a:srgbClr val="000000"/>
                </a:solidFill>
              </a:defRPr>
            </a:lvl4pPr>
            <a:lvl5pPr marL="0" indent="1828800">
              <a:spcBef>
                <a:spcPts val="300"/>
              </a:spcBef>
              <a:buSzTx/>
              <a:buFontTx/>
              <a:buNone/>
              <a:defRPr sz="1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2_Custom Layout">
    <p:spTree>
      <p:nvGrpSpPr>
        <p:cNvPr id="1" name=""/>
        <p:cNvGrpSpPr/>
        <p:nvPr/>
      </p:nvGrpSpPr>
      <p:grpSpPr>
        <a:xfrm>
          <a:off x="0" y="0"/>
          <a:ext cx="0" cy="0"/>
          <a:chOff x="0" y="0"/>
          <a:chExt cx="0" cy="0"/>
        </a:xfrm>
      </p:grpSpPr>
      <p:sp>
        <p:nvSpPr>
          <p:cNvPr id="80" name="Shape 80"/>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81" name="Shape 81"/>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82"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83" name="Shape 83"/>
          <p:cNvSpPr/>
          <p:nvPr>
            <p:ph type="sldNum" sz="quarter" idx="2"/>
          </p:nvPr>
        </p:nvSpPr>
        <p:spPr>
          <a:prstGeom prst="rect">
            <a:avLst/>
          </a:prstGeom>
        </p:spPr>
        <p:txBody>
          <a:bodyPr/>
          <a:lstStyle/>
          <a:p>
            <a:pPr/>
            <a:fld id="{86CB4B4D-7CA3-9044-876B-883B54F8677D}" type="slidenum"/>
          </a:p>
        </p:txBody>
      </p:sp>
      <p:sp>
        <p:nvSpPr>
          <p:cNvPr id="84" name="Shape 84"/>
          <p:cNvSpPr/>
          <p:nvPr>
            <p:ph type="title"/>
          </p:nvPr>
        </p:nvSpPr>
        <p:spPr>
          <a:xfrm>
            <a:off x="457200" y="1066800"/>
            <a:ext cx="8229600" cy="831850"/>
          </a:xfrm>
          <a:prstGeom prst="rect">
            <a:avLst/>
          </a:prstGeom>
        </p:spPr>
        <p:txBody>
          <a:bodyPr>
            <a:normAutofit fontScale="100000" lnSpcReduction="0"/>
          </a:bodyPr>
          <a:lstStyle/>
          <a:p>
            <a:pPr/>
            <a:r>
              <a:t>Title Text</a:t>
            </a:r>
          </a:p>
        </p:txBody>
      </p:sp>
      <p:sp>
        <p:nvSpPr>
          <p:cNvPr id="85" name="Shape 85"/>
          <p:cNvSpPr/>
          <p:nvPr>
            <p:ph type="body" idx="1"/>
          </p:nvPr>
        </p:nvSpPr>
        <p:spPr>
          <a:xfrm>
            <a:off x="457200" y="1965912"/>
            <a:ext cx="8229600" cy="3961388"/>
          </a:xfrm>
          <a:prstGeom prst="rect">
            <a:avLst/>
          </a:prstGeom>
        </p:spPr>
        <p:txBody>
          <a:bodyPr>
            <a:normAutofit fontScale="100000" lnSpcReduction="0"/>
          </a:bodyPr>
          <a:lstStyle>
            <a:lvl1pPr>
              <a:spcBef>
                <a:spcPts val="400"/>
              </a:spcBef>
              <a:buSzTx/>
              <a:buFontTx/>
              <a:buNone/>
              <a:defRPr sz="1800">
                <a:solidFill>
                  <a:srgbClr val="808080"/>
                </a:solidFill>
                <a:latin typeface="Aroial"/>
                <a:ea typeface="Aroial"/>
                <a:cs typeface="Aroial"/>
                <a:sym typeface="Aroial"/>
              </a:defRPr>
            </a:lvl1pPr>
            <a:lvl2pPr marL="342900" indent="114300">
              <a:spcBef>
                <a:spcPts val="400"/>
              </a:spcBef>
              <a:buSzTx/>
              <a:buFontTx/>
              <a:buNone/>
              <a:defRPr sz="1800">
                <a:solidFill>
                  <a:srgbClr val="808080"/>
                </a:solidFill>
                <a:latin typeface="Aroial"/>
                <a:ea typeface="Aroial"/>
                <a:cs typeface="Aroial"/>
                <a:sym typeface="Aroial"/>
              </a:defRPr>
            </a:lvl2pPr>
            <a:lvl3pPr marL="342900" indent="571500">
              <a:spcBef>
                <a:spcPts val="400"/>
              </a:spcBef>
              <a:buSzTx/>
              <a:buFontTx/>
              <a:buNone/>
              <a:defRPr sz="1800">
                <a:solidFill>
                  <a:srgbClr val="808080"/>
                </a:solidFill>
                <a:latin typeface="Aroial"/>
                <a:ea typeface="Aroial"/>
                <a:cs typeface="Aroial"/>
                <a:sym typeface="Aroial"/>
              </a:defRPr>
            </a:lvl3pPr>
            <a:lvl4pPr marL="342900" indent="1028700">
              <a:spcBef>
                <a:spcPts val="400"/>
              </a:spcBef>
              <a:buSzTx/>
              <a:buFontTx/>
              <a:buNone/>
              <a:defRPr sz="1800">
                <a:solidFill>
                  <a:srgbClr val="808080"/>
                </a:solidFill>
                <a:latin typeface="Aroial"/>
                <a:ea typeface="Aroial"/>
                <a:cs typeface="Aroial"/>
                <a:sym typeface="Aroial"/>
              </a:defRPr>
            </a:lvl4pPr>
            <a:lvl5pPr marL="342900" indent="1485900">
              <a:spcBef>
                <a:spcPts val="400"/>
              </a:spcBef>
              <a:buSzTx/>
              <a:buFontTx/>
              <a:buNone/>
              <a:defRPr sz="1800">
                <a:solidFill>
                  <a:srgbClr val="808080"/>
                </a:solidFill>
                <a:latin typeface="Aroial"/>
                <a:ea typeface="Aroial"/>
                <a:cs typeface="Aroial"/>
                <a:sym typeface="Aro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92" name="Shape 92"/>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93" name="Shape 93"/>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94"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95" name="Shape 95"/>
          <p:cNvSpPr/>
          <p:nvPr>
            <p:ph type="sldNum" sz="quarter" idx="2"/>
          </p:nvPr>
        </p:nvSpPr>
        <p:spPr>
          <a:prstGeom prst="rect">
            <a:avLst/>
          </a:prstGeom>
        </p:spPr>
        <p:txBody>
          <a:bodyPr/>
          <a:lstStyle/>
          <a:p>
            <a:pPr/>
            <a:fld id="{86CB4B4D-7CA3-9044-876B-883B54F8677D}" type="slidenum"/>
          </a:p>
        </p:txBody>
      </p:sp>
      <p:sp>
        <p:nvSpPr>
          <p:cNvPr id="96" name="Shape 96"/>
          <p:cNvSpPr/>
          <p:nvPr>
            <p:ph type="title"/>
          </p:nvPr>
        </p:nvSpPr>
        <p:spPr>
          <a:xfrm>
            <a:off x="457200" y="1066800"/>
            <a:ext cx="8229600" cy="831850"/>
          </a:xfrm>
          <a:prstGeom prst="rect">
            <a:avLst/>
          </a:prstGeom>
        </p:spPr>
        <p:txBody>
          <a:bodyPr>
            <a:normAutofit fontScale="100000" lnSpcReduction="0"/>
          </a:bodyPr>
          <a:lstStyle/>
          <a:p>
            <a:pPr/>
            <a:r>
              <a:t>Title Text</a:t>
            </a:r>
          </a:p>
        </p:txBody>
      </p:sp>
      <p:sp>
        <p:nvSpPr>
          <p:cNvPr id="97" name="Shape 97"/>
          <p:cNvSpPr/>
          <p:nvPr>
            <p:ph type="body" sz="half" idx="1"/>
          </p:nvPr>
        </p:nvSpPr>
        <p:spPr>
          <a:xfrm>
            <a:off x="457200" y="1970900"/>
            <a:ext cx="4038600" cy="4096868"/>
          </a:xfrm>
          <a:prstGeom prst="rect">
            <a:avLst/>
          </a:prstGeom>
        </p:spPr>
        <p:txBody>
          <a:bodyPr>
            <a:normAutofit fontScale="100000" lnSpcReduction="0"/>
          </a:bodyPr>
          <a:lstStyle>
            <a:lvl2pPr marL="790575" indent="-333375"/>
            <a:lvl3pPr marL="1234439" indent="-320039"/>
            <a:lvl5pPr marL="2184400" indent="-355600"/>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104" name="Shape 104"/>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05" name="Shape 105"/>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106"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07" name="Shape 107"/>
          <p:cNvSpPr/>
          <p:nvPr>
            <p:ph type="sldNum" sz="quarter" idx="2"/>
          </p:nvPr>
        </p:nvSpPr>
        <p:spPr>
          <a:prstGeom prst="rect">
            <a:avLst/>
          </a:prstGeom>
        </p:spPr>
        <p:txBody>
          <a:bodyPr/>
          <a:lstStyle/>
          <a:p>
            <a:pPr/>
            <a:fld id="{86CB4B4D-7CA3-9044-876B-883B54F8677D}" type="slidenum"/>
          </a:p>
        </p:txBody>
      </p:sp>
      <p:sp>
        <p:nvSpPr>
          <p:cNvPr id="108" name="Shape 108"/>
          <p:cNvSpPr/>
          <p:nvPr>
            <p:ph type="title"/>
          </p:nvPr>
        </p:nvSpPr>
        <p:spPr>
          <a:xfrm>
            <a:off x="457200" y="1066800"/>
            <a:ext cx="8229600" cy="831850"/>
          </a:xfrm>
          <a:prstGeom prst="rect">
            <a:avLst/>
          </a:prstGeom>
        </p:spPr>
        <p:txBody>
          <a:bodyPr>
            <a:normAutofit fontScale="100000" lnSpcReduction="0"/>
          </a:bodyPr>
          <a:lstStyle/>
          <a:p>
            <a:pPr/>
            <a:r>
              <a:t>Title Text</a:t>
            </a:r>
          </a:p>
        </p:txBody>
      </p:sp>
      <p:sp>
        <p:nvSpPr>
          <p:cNvPr id="109" name="Shape 109"/>
          <p:cNvSpPr/>
          <p:nvPr>
            <p:ph type="body" sz="quarter" idx="1"/>
          </p:nvPr>
        </p:nvSpPr>
        <p:spPr>
          <a:xfrm>
            <a:off x="457200" y="1955888"/>
            <a:ext cx="4040188" cy="276226"/>
          </a:xfrm>
          <a:prstGeom prst="rect">
            <a:avLst/>
          </a:prstGeom>
        </p:spPr>
        <p:txBody>
          <a:bodyPr anchor="b">
            <a:normAutofit fontScale="100000" lnSpcReduction="0"/>
          </a:bodyPr>
          <a:lstStyle>
            <a:lvl1pPr marL="0" indent="0">
              <a:spcBef>
                <a:spcPts val="400"/>
              </a:spcBef>
              <a:buSzTx/>
              <a:buFontTx/>
              <a:buNone/>
              <a:defRPr b="1" sz="1800"/>
            </a:lvl1pPr>
            <a:lvl2pPr marL="0" indent="457200">
              <a:spcBef>
                <a:spcPts val="400"/>
              </a:spcBef>
              <a:buSzTx/>
              <a:buFontTx/>
              <a:buNone/>
              <a:defRPr b="1" sz="1800"/>
            </a:lvl2pPr>
            <a:lvl3pPr marL="0" indent="914400">
              <a:spcBef>
                <a:spcPts val="400"/>
              </a:spcBef>
              <a:buSzTx/>
              <a:buFontTx/>
              <a:buNone/>
              <a:defRPr b="1" sz="1800"/>
            </a:lvl3pPr>
            <a:lvl4pPr marL="0" indent="1371600">
              <a:spcBef>
                <a:spcPts val="400"/>
              </a:spcBef>
              <a:buSzTx/>
              <a:buFontTx/>
              <a:buNone/>
              <a:defRPr b="1" sz="1800"/>
            </a:lvl4pPr>
            <a:lvl5pPr marL="0" indent="1828800">
              <a:spcBef>
                <a:spcPts val="400"/>
              </a:spcBef>
              <a:buSzTx/>
              <a:buFontTx/>
              <a:buNone/>
              <a:defRPr b="1" sz="1800"/>
            </a:lvl5pPr>
          </a:lstStyle>
          <a:p>
            <a:pPr/>
            <a:r>
              <a:t>Body Level One</a:t>
            </a:r>
          </a:p>
          <a:p>
            <a:pPr lvl="1"/>
            <a:r>
              <a:t>Body Level Two</a:t>
            </a:r>
          </a:p>
          <a:p>
            <a:pPr lvl="2"/>
            <a:r>
              <a:t>Body Level Three</a:t>
            </a:r>
          </a:p>
          <a:p>
            <a:pPr lvl="3"/>
            <a:r>
              <a:t>Body Level Four</a:t>
            </a:r>
          </a:p>
          <a:p>
            <a:pPr lvl="4"/>
            <a:r>
              <a:t>Body Level Five</a:t>
            </a:r>
          </a:p>
        </p:txBody>
      </p:sp>
      <p:sp>
        <p:nvSpPr>
          <p:cNvPr id="110" name="Shape 110"/>
          <p:cNvSpPr/>
          <p:nvPr>
            <p:ph type="body" sz="quarter" idx="13"/>
          </p:nvPr>
        </p:nvSpPr>
        <p:spPr>
          <a:xfrm>
            <a:off x="4645025" y="1955887"/>
            <a:ext cx="4041775" cy="276227"/>
          </a:xfrm>
          <a:prstGeom prst="rect">
            <a:avLst/>
          </a:prstGeom>
        </p:spPr>
        <p:txBody>
          <a:bodyPr anchor="b">
            <a:normAutofit fontScale="100000" lnSpcReduction="0"/>
          </a:bodyPr>
          <a:lstStyle/>
          <a:p>
            <a:pPr marL="0" indent="0" defTabSz="347472">
              <a:spcBef>
                <a:spcPts val="300"/>
              </a:spcBef>
              <a:buSzTx/>
              <a:buFontTx/>
              <a:buNone/>
              <a:defRPr b="1" sz="1368"/>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3_Custom Layout">
    <p:spTree>
      <p:nvGrpSpPr>
        <p:cNvPr id="1" name=""/>
        <p:cNvGrpSpPr/>
        <p:nvPr/>
      </p:nvGrpSpPr>
      <p:grpSpPr>
        <a:xfrm>
          <a:off x="0" y="0"/>
          <a:ext cx="0" cy="0"/>
          <a:chOff x="0" y="0"/>
          <a:chExt cx="0" cy="0"/>
        </a:xfrm>
      </p:grpSpPr>
      <p:sp>
        <p:nvSpPr>
          <p:cNvPr id="117" name="Shape 117"/>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18" name="Shape 118"/>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119"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120" name="Shape 120"/>
          <p:cNvSpPr/>
          <p:nvPr>
            <p:ph type="sldNum" sz="quarter" idx="2"/>
          </p:nvPr>
        </p:nvSpPr>
        <p:spPr>
          <a:prstGeom prst="rect">
            <a:avLst/>
          </a:prstGeom>
        </p:spPr>
        <p:txBody>
          <a:bodyPr/>
          <a:lstStyle/>
          <a:p>
            <a:pPr/>
            <a:fld id="{86CB4B4D-7CA3-9044-876B-883B54F8677D}" type="slidenum"/>
          </a:p>
        </p:txBody>
      </p:sp>
      <p:sp>
        <p:nvSpPr>
          <p:cNvPr id="121" name="Shape 121"/>
          <p:cNvSpPr/>
          <p:nvPr>
            <p:ph type="title"/>
          </p:nvPr>
        </p:nvSpPr>
        <p:spPr>
          <a:xfrm>
            <a:off x="457200" y="1066800"/>
            <a:ext cx="8229600" cy="831850"/>
          </a:xfrm>
          <a:prstGeom prst="rect">
            <a:avLst/>
          </a:prstGeom>
        </p:spPr>
        <p:txBody>
          <a:bodyPr>
            <a:normAutofit fontScale="100000" lnSpcReduction="0"/>
          </a:bodyPr>
          <a:lstStyle/>
          <a:p>
            <a:pPr/>
            <a:r>
              <a:t>Title Text</a:t>
            </a:r>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0" y="6359525"/>
            <a:ext cx="9144000" cy="498475"/>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 name="Shape 3"/>
          <p:cNvSpPr/>
          <p:nvPr/>
        </p:nvSpPr>
        <p:spPr>
          <a:xfrm>
            <a:off x="0" y="638175"/>
            <a:ext cx="9144000" cy="77789"/>
          </a:xfrm>
          <a:prstGeom prst="rect">
            <a:avLst/>
          </a:prstGeom>
          <a:solidFill>
            <a:srgbClr val="D60F61"/>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600">
                <a:solidFill>
                  <a:srgbClr val="FFFFFF"/>
                </a:solidFill>
              </a:defRPr>
            </a:pPr>
          </a:p>
        </p:txBody>
      </p:sp>
      <p:pic>
        <p:nvPicPr>
          <p:cNvPr id="4" name="image1.jpg" descr="Voalte-CorporateLogo-FIN.ai"/>
          <p:cNvPicPr>
            <a:picLocks noChangeAspect="1"/>
          </p:cNvPicPr>
          <p:nvPr/>
        </p:nvPicPr>
        <p:blipFill>
          <a:blip r:embed="rId2">
            <a:extLst/>
          </a:blip>
          <a:srcRect l="12138" t="37997" r="43036" b="38409"/>
          <a:stretch>
            <a:fillRect/>
          </a:stretch>
        </p:blipFill>
        <p:spPr>
          <a:xfrm>
            <a:off x="273049" y="131762"/>
            <a:ext cx="1114426" cy="454026"/>
          </a:xfrm>
          <a:prstGeom prst="rect">
            <a:avLst/>
          </a:prstGeom>
          <a:ln w="12700">
            <a:miter lim="400000"/>
          </a:ln>
        </p:spPr>
      </p:pic>
      <p:sp>
        <p:nvSpPr>
          <p:cNvPr id="5" name="Shape 5"/>
          <p:cNvSpPr/>
          <p:nvPr>
            <p:ph type="sldNum" sz="quarter" idx="2"/>
          </p:nvPr>
        </p:nvSpPr>
        <p:spPr>
          <a:xfrm>
            <a:off x="4289670" y="6539333"/>
            <a:ext cx="217151" cy="202418"/>
          </a:xfrm>
          <a:prstGeom prst="rect">
            <a:avLst/>
          </a:prstGeom>
          <a:ln w="12700">
            <a:miter lim="400000"/>
          </a:ln>
        </p:spPr>
        <p:txBody>
          <a:bodyPr wrap="none" lIns="45719" rIns="45719" anchor="ctr">
            <a:spAutoFit/>
          </a:bodyPr>
          <a:lstStyle>
            <a:lvl1pPr algn="ctr" defTabSz="914400">
              <a:defRPr sz="800">
                <a:solidFill>
                  <a:srgbClr val="FFFFFF"/>
                </a:solidFill>
                <a:latin typeface="Arial"/>
                <a:ea typeface="Arial"/>
                <a:cs typeface="Arial"/>
                <a:sym typeface="Arial"/>
              </a:defRPr>
            </a:lvl1pPr>
          </a:lstStyle>
          <a:p>
            <a:pPr/>
            <a:fld id="{86CB4B4D-7CA3-9044-876B-883B54F8677D}" type="slidenum"/>
          </a:p>
        </p:txBody>
      </p:sp>
      <p:sp>
        <p:nvSpPr>
          <p:cNvPr id="6" name="Shape 6"/>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7" name="Shape 7"/>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1" baseline="0" cap="none" i="0" spc="0" strike="noStrike" sz="2800" u="none">
          <a:ln>
            <a:noFill/>
          </a:ln>
          <a:solidFill>
            <a:srgbClr val="00000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b="1" baseline="0" cap="none" i="0" spc="0" strike="noStrike" sz="2800" u="none">
          <a:ln>
            <a:noFill/>
          </a:ln>
          <a:solidFill>
            <a:srgbClr val="000000"/>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b="1" baseline="0" cap="none" i="0" spc="0" strike="noStrike" sz="2800" u="none">
          <a:ln>
            <a:noFill/>
          </a:ln>
          <a:solidFill>
            <a:srgbClr val="000000"/>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b="1" baseline="0" cap="none" i="0" spc="0" strike="noStrike" sz="2800" u="none">
          <a:ln>
            <a:noFill/>
          </a:ln>
          <a:solidFill>
            <a:srgbClr val="000000"/>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b="1" baseline="0" cap="none" i="0" spc="0" strike="noStrike" sz="2800" u="none">
          <a:ln>
            <a:noFill/>
          </a:ln>
          <a:solidFill>
            <a:srgbClr val="000000"/>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b="1" baseline="0" cap="none" i="0" spc="0" strike="noStrike" sz="2800" u="none">
          <a:ln>
            <a:noFill/>
          </a:ln>
          <a:solidFill>
            <a:srgbClr val="000000"/>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b="1" baseline="0" cap="none" i="0" spc="0" strike="noStrike" sz="2800" u="none">
          <a:ln>
            <a:noFill/>
          </a:ln>
          <a:solidFill>
            <a:srgbClr val="000000"/>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b="1" baseline="0" cap="none" i="0" spc="0" strike="noStrike" sz="2800" u="none">
          <a:ln>
            <a:noFill/>
          </a:ln>
          <a:solidFill>
            <a:srgbClr val="000000"/>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b="1" baseline="0" cap="none" i="0" spc="0" strike="noStrike" sz="2800" u="none">
          <a:ln>
            <a:noFill/>
          </a:ln>
          <a:solidFill>
            <a:srgbClr val="000000"/>
          </a:solidFill>
          <a:uFillTx/>
          <a:latin typeface="Arial"/>
          <a:ea typeface="Arial"/>
          <a:cs typeface="Arial"/>
          <a:sym typeface="Arial"/>
        </a:defRPr>
      </a:lvl9pPr>
    </p:titleStyle>
    <p:bodyStyle>
      <a:lvl1pPr marL="342900" marR="0" indent="-34290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7F7F7F"/>
          </a:solidFill>
          <a:uFillTx/>
          <a:latin typeface="Arial"/>
          <a:ea typeface="Arial"/>
          <a:cs typeface="Arial"/>
          <a:sym typeface="Arial"/>
        </a:defRPr>
      </a:lvl1pPr>
      <a:lvl2pPr marL="764930" marR="0" indent="-30773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7F7F7F"/>
          </a:solidFill>
          <a:uFillTx/>
          <a:latin typeface="Arial"/>
          <a:ea typeface="Arial"/>
          <a:cs typeface="Arial"/>
          <a:sym typeface="Arial"/>
        </a:defRPr>
      </a:lvl2pPr>
      <a:lvl3pPr marL="1205345" marR="0" indent="-290945"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7F7F7F"/>
          </a:solidFill>
          <a:uFillTx/>
          <a:latin typeface="Arial"/>
          <a:ea typeface="Arial"/>
          <a:cs typeface="Arial"/>
          <a:sym typeface="Arial"/>
        </a:defRPr>
      </a:lvl3pPr>
      <a:lvl4pPr marL="1727200" marR="0" indent="-35560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7F7F7F"/>
          </a:solidFill>
          <a:uFillTx/>
          <a:latin typeface="Arial"/>
          <a:ea typeface="Arial"/>
          <a:cs typeface="Arial"/>
          <a:sym typeface="Arial"/>
        </a:defRPr>
      </a:lvl4pPr>
      <a:lvl5pPr marL="2228850" marR="0" indent="-40005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7F7F7F"/>
          </a:solidFill>
          <a:uFillTx/>
          <a:latin typeface="Arial"/>
          <a:ea typeface="Arial"/>
          <a:cs typeface="Arial"/>
          <a:sym typeface="Arial"/>
        </a:defRPr>
      </a:lvl5pPr>
      <a:lvl6pPr marL="2606039" marR="0" indent="-320039"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7F7F7F"/>
          </a:solidFill>
          <a:uFillTx/>
          <a:latin typeface="Arial"/>
          <a:ea typeface="Arial"/>
          <a:cs typeface="Arial"/>
          <a:sym typeface="Arial"/>
        </a:defRPr>
      </a:lvl6pPr>
      <a:lvl7pPr marL="3063239" marR="0" indent="-320039"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7F7F7F"/>
          </a:solidFill>
          <a:uFillTx/>
          <a:latin typeface="Arial"/>
          <a:ea typeface="Arial"/>
          <a:cs typeface="Arial"/>
          <a:sym typeface="Arial"/>
        </a:defRPr>
      </a:lvl7pPr>
      <a:lvl8pPr marL="3520440" marR="0" indent="-32004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7F7F7F"/>
          </a:solidFill>
          <a:uFillTx/>
          <a:latin typeface="Arial"/>
          <a:ea typeface="Arial"/>
          <a:cs typeface="Arial"/>
          <a:sym typeface="Arial"/>
        </a:defRPr>
      </a:lvl8pPr>
      <a:lvl9pPr marL="3977640" marR="0" indent="-32004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7F7F7F"/>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Arial"/>
        </a:defRPr>
      </a:lvl1pPr>
      <a:lvl2pPr marL="0" marR="0" indent="45720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Arial"/>
        </a:defRPr>
      </a:lvl2pPr>
      <a:lvl3pPr marL="0" marR="0" indent="91440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Arial"/>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Arial"/>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Arial"/>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Arial"/>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Arial"/>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Arial"/>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1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itunes.apple.com/us/app/vocera-collaboration-suite/id806221179?mt=8" TargetMode="External"/><Relationship Id="rId3" Type="http://schemas.openxmlformats.org/officeDocument/2006/relationships/hyperlink" Target="https://itunes.apple.com/us/app/careaware-connect/id692368529?mt=8" TargetMode="External"/><Relationship Id="rId4" Type="http://schemas.openxmlformats.org/officeDocument/2006/relationships/image" Target="../media/image7.jpeg"/><Relationship Id="rId5" Type="http://schemas.openxmlformats.org/officeDocument/2006/relationships/image" Target="../media/image8.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invis.io/VH7GAXWBY#/162078411_1login" TargetMode="Externa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medium.com/hh-design/intro-to-product-design-c2dbbc7809d3#.i4l33i6u5" TargetMode="External"/><Relationship Id="rId3" Type="http://schemas.openxmlformats.org/officeDocument/2006/relationships/hyperlink" Target="http://www.ted.com/talks/tristan_harris_how_better_tech_could_protect_us_from_distraction"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docs.google.com/a/voalte.com/document/d/1O8B-cR2A_toT0sLg4UYVjAgwB5ug21CmckGt1TSd6cM/edit?usp=sharing"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imedicalapps.com/2015/03/apple-watch-medical-apps/4/"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usabilitypost.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medium.com/@erikdkennedy/7-rules-for-creating-gorgeous-ui-part-1-559d4e805cda#.5hfvmvuer"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 name="Shape 155"/>
          <p:cNvSpPr/>
          <p:nvPr>
            <p:ph type="ctrTitle"/>
          </p:nvPr>
        </p:nvSpPr>
        <p:spPr>
          <a:prstGeom prst="rect">
            <a:avLst/>
          </a:prstGeom>
        </p:spPr>
        <p:txBody>
          <a:bodyPr/>
          <a:lstStyle/>
          <a:p>
            <a:pPr lvl="4">
              <a:defRPr sz="2400"/>
            </a:pPr>
            <a:r>
              <a:t>Voalte UI/UX</a:t>
            </a:r>
          </a:p>
        </p:txBody>
      </p:sp>
      <p:sp>
        <p:nvSpPr>
          <p:cNvPr id="156" name="Shape 156"/>
          <p:cNvSpPr/>
          <p:nvPr>
            <p:ph type="subTitle" sz="quarter" idx="1"/>
          </p:nvPr>
        </p:nvSpPr>
        <p:spPr>
          <a:xfrm>
            <a:off x="5150501" y="2904345"/>
            <a:ext cx="3372158" cy="768326"/>
          </a:xfrm>
          <a:prstGeom prst="rect">
            <a:avLst/>
          </a:prstGeom>
        </p:spPr>
        <p:txBody>
          <a:bodyPr/>
          <a:lstStyle/>
          <a:p>
            <a:pPr/>
            <a:r>
              <a:t>Creating value-added user experience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8" name="Shape 218"/>
          <p:cNvSpPr/>
          <p:nvPr>
            <p:ph type="title"/>
          </p:nvPr>
        </p:nvSpPr>
        <p:spPr>
          <a:prstGeom prst="rect">
            <a:avLst/>
          </a:prstGeom>
        </p:spPr>
        <p:txBody>
          <a:bodyPr/>
          <a:lstStyle/>
          <a:p>
            <a:pPr lvl="1"/>
            <a:r>
              <a:t>Potentially Unused Features</a:t>
            </a:r>
          </a:p>
        </p:txBody>
      </p:sp>
      <p:pic>
        <p:nvPicPr>
          <p:cNvPr id="219" name="Screen Shot 2016-07-15 at 12.14.41 PM.png"/>
          <p:cNvPicPr>
            <a:picLocks noChangeAspect="1"/>
          </p:cNvPicPr>
          <p:nvPr/>
        </p:nvPicPr>
        <p:blipFill>
          <a:blip r:embed="rId2">
            <a:extLst/>
          </a:blip>
          <a:stretch>
            <a:fillRect/>
          </a:stretch>
        </p:blipFill>
        <p:spPr>
          <a:xfrm>
            <a:off x="85015" y="2302154"/>
            <a:ext cx="8626460" cy="3557438"/>
          </a:xfrm>
          <a:prstGeom prst="rect">
            <a:avLst/>
          </a:prstGeom>
          <a:ln w="12700">
            <a:miter lim="400000"/>
          </a:ln>
        </p:spPr>
      </p:pic>
      <p:pic>
        <p:nvPicPr>
          <p:cNvPr id="220" name="Simulator Screen Shot May 25, 2016, 4.35.12 PM.png"/>
          <p:cNvPicPr>
            <a:picLocks noChangeAspect="1"/>
          </p:cNvPicPr>
          <p:nvPr/>
        </p:nvPicPr>
        <p:blipFill>
          <a:blip r:embed="rId3">
            <a:extLst/>
          </a:blip>
          <a:stretch>
            <a:fillRect/>
          </a:stretch>
        </p:blipFill>
        <p:spPr>
          <a:xfrm>
            <a:off x="361829" y="2249486"/>
            <a:ext cx="2000060" cy="3557439"/>
          </a:xfrm>
          <a:prstGeom prst="rect">
            <a:avLst/>
          </a:prstGeom>
          <a:ln w="12700">
            <a:miter lim="400000"/>
          </a:ln>
        </p:spPr>
      </p:pic>
      <p:pic>
        <p:nvPicPr>
          <p:cNvPr id="221" name="Simulator Screen Shot May 26, 2016, 10.21.29 AM.png"/>
          <p:cNvPicPr>
            <a:picLocks noChangeAspect="1"/>
          </p:cNvPicPr>
          <p:nvPr/>
        </p:nvPicPr>
        <p:blipFill>
          <a:blip r:embed="rId4">
            <a:extLst/>
          </a:blip>
          <a:stretch>
            <a:fillRect/>
          </a:stretch>
        </p:blipFill>
        <p:spPr>
          <a:xfrm>
            <a:off x="6307186" y="2249486"/>
            <a:ext cx="2054274" cy="3653868"/>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Num" sz="quarter" idx="2"/>
          </p:nvPr>
        </p:nvSpPr>
        <p:spPr>
          <a:xfrm>
            <a:off x="4293440" y="6539333"/>
            <a:ext cx="209610"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 name="Shape 224"/>
          <p:cNvSpPr/>
          <p:nvPr>
            <p:ph type="title"/>
          </p:nvPr>
        </p:nvSpPr>
        <p:spPr>
          <a:prstGeom prst="rect">
            <a:avLst/>
          </a:prstGeom>
        </p:spPr>
        <p:txBody>
          <a:bodyPr/>
          <a:lstStyle/>
          <a:p>
            <a:pPr/>
            <a:r>
              <a:t>Empty States and Error Prevention</a:t>
            </a:r>
          </a:p>
        </p:txBody>
      </p:sp>
      <p:pic>
        <p:nvPicPr>
          <p:cNvPr id="225" name="1.jpg"/>
          <p:cNvPicPr>
            <a:picLocks noChangeAspect="1"/>
          </p:cNvPicPr>
          <p:nvPr/>
        </p:nvPicPr>
        <p:blipFill>
          <a:blip r:embed="rId2">
            <a:extLst/>
          </a:blip>
          <a:stretch>
            <a:fillRect/>
          </a:stretch>
        </p:blipFill>
        <p:spPr>
          <a:xfrm>
            <a:off x="624284" y="1984728"/>
            <a:ext cx="2269729" cy="4035072"/>
          </a:xfrm>
          <a:prstGeom prst="rect">
            <a:avLst/>
          </a:prstGeom>
          <a:ln w="12700">
            <a:miter lim="400000"/>
          </a:ln>
        </p:spPr>
      </p:pic>
      <p:pic>
        <p:nvPicPr>
          <p:cNvPr id="226" name="2.jpg"/>
          <p:cNvPicPr>
            <a:picLocks noChangeAspect="1"/>
          </p:cNvPicPr>
          <p:nvPr/>
        </p:nvPicPr>
        <p:blipFill>
          <a:blip r:embed="rId3">
            <a:extLst/>
          </a:blip>
          <a:stretch>
            <a:fillRect/>
          </a:stretch>
        </p:blipFill>
        <p:spPr>
          <a:xfrm>
            <a:off x="3586953" y="1984728"/>
            <a:ext cx="2269729" cy="4035073"/>
          </a:xfrm>
          <a:prstGeom prst="rect">
            <a:avLst/>
          </a:prstGeom>
          <a:ln w="12700">
            <a:miter lim="400000"/>
          </a:ln>
        </p:spPr>
      </p:pic>
      <p:pic>
        <p:nvPicPr>
          <p:cNvPr id="227" name="3.jpg"/>
          <p:cNvPicPr>
            <a:picLocks noChangeAspect="1"/>
          </p:cNvPicPr>
          <p:nvPr/>
        </p:nvPicPr>
        <p:blipFill>
          <a:blip r:embed="rId4">
            <a:extLst/>
          </a:blip>
          <a:stretch>
            <a:fillRect/>
          </a:stretch>
        </p:blipFill>
        <p:spPr>
          <a:xfrm>
            <a:off x="6549622" y="1890095"/>
            <a:ext cx="2379910" cy="4224339"/>
          </a:xfrm>
          <a:prstGeom prst="rect">
            <a:avLst/>
          </a:prstGeom>
          <a:ln w="12700">
            <a:miter lim="400000"/>
          </a:ln>
        </p:spPr>
      </p:pic>
      <p:pic>
        <p:nvPicPr>
          <p:cNvPr id="228" name="voalte_server.png"/>
          <p:cNvPicPr>
            <a:picLocks noChangeAspect="1"/>
          </p:cNvPicPr>
          <p:nvPr/>
        </p:nvPicPr>
        <p:blipFill>
          <a:blip r:embed="rId5">
            <a:extLst/>
          </a:blip>
          <a:stretch>
            <a:fillRect/>
          </a:stretch>
        </p:blipFill>
        <p:spPr>
          <a:xfrm>
            <a:off x="3586953" y="1886789"/>
            <a:ext cx="2379910" cy="4230950"/>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Shape 231"/>
          <p:cNvSpPr/>
          <p:nvPr>
            <p:ph type="title"/>
          </p:nvPr>
        </p:nvSpPr>
        <p:spPr>
          <a:prstGeom prst="rect">
            <a:avLst/>
          </a:prstGeom>
        </p:spPr>
        <p:txBody>
          <a:bodyPr/>
          <a:lstStyle/>
          <a:p>
            <a:pPr lvl="1"/>
            <a:r>
              <a:t>Competitor’s Designs</a:t>
            </a:r>
          </a:p>
        </p:txBody>
      </p:sp>
      <p:sp>
        <p:nvSpPr>
          <p:cNvPr id="232" name="Shape 232"/>
          <p:cNvSpPr/>
          <p:nvPr>
            <p:ph type="body" sz="half" idx="1"/>
          </p:nvPr>
        </p:nvSpPr>
        <p:spPr>
          <a:xfrm>
            <a:off x="457200" y="1741828"/>
            <a:ext cx="4240908" cy="4181973"/>
          </a:xfrm>
          <a:prstGeom prst="rect">
            <a:avLst/>
          </a:prstGeom>
        </p:spPr>
        <p:txBody>
          <a:bodyPr/>
          <a:lstStyle>
            <a:lvl1pPr marL="0" indent="0">
              <a:buSzTx/>
              <a:buFontTx/>
              <a:buNone/>
              <a:defRPr sz="2300" u="sng">
                <a:solidFill>
                  <a:srgbClr val="0000FF"/>
                </a:solidFill>
                <a:uFill>
                  <a:solidFill>
                    <a:srgbClr val="0000FF"/>
                  </a:solidFill>
                </a:uFill>
                <a:hlinkClick r:id="rId2" invalidUrl="" action="" tgtFrame="" tooltip="" history="1" highlightClick="0" endSnd="0"/>
              </a:defRPr>
            </a:lvl1pPr>
          </a:lstStyle>
          <a:p>
            <a:pPr>
              <a:defRPr u="none">
                <a:solidFill>
                  <a:srgbClr val="7F7F7F"/>
                </a:solidFill>
                <a:uFillTx/>
              </a:defRPr>
            </a:pPr>
            <a:r>
              <a:rPr u="sng">
                <a:solidFill>
                  <a:srgbClr val="0000FF"/>
                </a:solidFill>
                <a:uFill>
                  <a:solidFill>
                    <a:srgbClr val="0000FF"/>
                  </a:solidFill>
                </a:uFill>
                <a:hlinkClick r:id="rId2" invalidUrl="" action="" tgtFrame="" tooltip="" history="1" highlightClick="0" endSnd="0"/>
              </a:rPr>
              <a:t>Vocera Collaboration Suite</a:t>
            </a:r>
          </a:p>
        </p:txBody>
      </p:sp>
      <p:sp>
        <p:nvSpPr>
          <p:cNvPr id="233" name="Shape 233"/>
          <p:cNvSpPr/>
          <p:nvPr/>
        </p:nvSpPr>
        <p:spPr>
          <a:xfrm>
            <a:off x="4699000" y="1741828"/>
            <a:ext cx="4240908" cy="41819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spcBef>
                <a:spcPts val="600"/>
              </a:spcBef>
              <a:defRPr sz="2400"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7F7F7F"/>
                </a:solidFill>
                <a:uFillTx/>
              </a:defRPr>
            </a:pPr>
            <a:r>
              <a:rPr u="sng">
                <a:solidFill>
                  <a:srgbClr val="0000FF"/>
                </a:solidFill>
                <a:uFill>
                  <a:solidFill>
                    <a:srgbClr val="0000FF"/>
                  </a:solidFill>
                </a:uFill>
                <a:hlinkClick r:id="rId3" invalidUrl="" action="" tgtFrame="" tooltip="" history="1" highlightClick="0" endSnd="0"/>
              </a:rPr>
              <a:t>Cerner CareAware Connect</a:t>
            </a:r>
          </a:p>
        </p:txBody>
      </p:sp>
      <p:pic>
        <p:nvPicPr>
          <p:cNvPr id="234" name="CareAware_Cerner.jpg"/>
          <p:cNvPicPr>
            <a:picLocks noChangeAspect="1"/>
          </p:cNvPicPr>
          <p:nvPr/>
        </p:nvPicPr>
        <p:blipFill>
          <a:blip r:embed="rId4">
            <a:extLst/>
          </a:blip>
          <a:stretch>
            <a:fillRect/>
          </a:stretch>
        </p:blipFill>
        <p:spPr>
          <a:xfrm>
            <a:off x="5799040" y="2249487"/>
            <a:ext cx="2255606" cy="4006850"/>
          </a:xfrm>
          <a:prstGeom prst="rect">
            <a:avLst/>
          </a:prstGeom>
          <a:ln w="12700">
            <a:miter lim="400000"/>
          </a:ln>
        </p:spPr>
      </p:pic>
      <p:pic>
        <p:nvPicPr>
          <p:cNvPr id="235" name="vocera.jpg"/>
          <p:cNvPicPr>
            <a:picLocks noChangeAspect="1"/>
          </p:cNvPicPr>
          <p:nvPr/>
        </p:nvPicPr>
        <p:blipFill>
          <a:blip r:embed="rId5">
            <a:extLst/>
          </a:blip>
          <a:stretch>
            <a:fillRect/>
          </a:stretch>
        </p:blipFill>
        <p:spPr>
          <a:xfrm>
            <a:off x="1063567" y="2249486"/>
            <a:ext cx="2255605" cy="4006852"/>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Num" sz="quarter" idx="2"/>
          </p:nvPr>
        </p:nvSpPr>
        <p:spPr>
          <a:xfrm>
            <a:off x="4289670" y="6539333"/>
            <a:ext cx="217151"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8" name="Shape 238"/>
          <p:cNvSpPr/>
          <p:nvPr>
            <p:ph type="title"/>
          </p:nvPr>
        </p:nvSpPr>
        <p:spPr>
          <a:xfrm>
            <a:off x="258712" y="1066800"/>
            <a:ext cx="8428088" cy="831850"/>
          </a:xfrm>
          <a:prstGeom prst="rect">
            <a:avLst/>
          </a:prstGeom>
        </p:spPr>
        <p:txBody>
          <a:bodyPr/>
          <a:lstStyle/>
          <a:p>
            <a:pPr lvl="1" algn="ctr"/>
            <a:r>
              <a:t>Updated UI/UX </a:t>
            </a:r>
          </a:p>
        </p:txBody>
      </p:sp>
      <p:sp>
        <p:nvSpPr>
          <p:cNvPr id="239" name="Shape 239"/>
          <p:cNvSpPr/>
          <p:nvPr>
            <p:ph type="body" sz="half" idx="1"/>
          </p:nvPr>
        </p:nvSpPr>
        <p:spPr>
          <a:xfrm>
            <a:off x="2451100" y="3617850"/>
            <a:ext cx="4241800" cy="4134471"/>
          </a:xfrm>
          <a:prstGeom prst="rect">
            <a:avLst/>
          </a:prstGeom>
        </p:spPr>
        <p:txBody>
          <a:bodyPr/>
          <a:lstStyle/>
          <a:p>
            <a:pPr marL="0" indent="0" algn="ctr">
              <a:buSzTx/>
              <a:buFontTx/>
              <a:buNone/>
            </a:pPr>
            <a:r>
              <a:t>inVision </a:t>
            </a:r>
            <a:r>
              <a:rPr u="sng">
                <a:solidFill>
                  <a:srgbClr val="0000FF"/>
                </a:solidFill>
                <a:uFill>
                  <a:solidFill>
                    <a:srgbClr val="0000FF"/>
                  </a:solidFill>
                </a:uFill>
                <a:hlinkClick r:id="rId2" invalidUrl="" action="" tgtFrame="" tooltip="" history="1" highlightClick="0" endSnd="0"/>
              </a:rPr>
              <a:t>Prototype</a:t>
            </a:r>
            <a:r>
              <a:t> </a:t>
            </a:r>
          </a:p>
        </p:txBody>
      </p:sp>
      <p:pic>
        <p:nvPicPr>
          <p:cNvPr id="240" name="TextListView_iphone_setimage.png"/>
          <p:cNvPicPr>
            <a:picLocks noChangeAspect="1"/>
          </p:cNvPicPr>
          <p:nvPr/>
        </p:nvPicPr>
        <p:blipFill>
          <a:blip r:embed="rId3">
            <a:extLst/>
          </a:blip>
          <a:stretch>
            <a:fillRect/>
          </a:stretch>
        </p:blipFill>
        <p:spPr>
          <a:xfrm>
            <a:off x="6482771" y="1487254"/>
            <a:ext cx="2317887" cy="4764543"/>
          </a:xfrm>
          <a:prstGeom prst="rect">
            <a:avLst/>
          </a:prstGeom>
          <a:ln w="12700">
            <a:miter lim="400000"/>
          </a:ln>
        </p:spPr>
      </p:pic>
      <p:pic>
        <p:nvPicPr>
          <p:cNvPr id="241" name="Screen Shot 2016-06-08 at 4.01.29 PM.png"/>
          <p:cNvPicPr>
            <a:picLocks noChangeAspect="1"/>
          </p:cNvPicPr>
          <p:nvPr/>
        </p:nvPicPr>
        <p:blipFill>
          <a:blip r:embed="rId4">
            <a:extLst/>
          </a:blip>
          <a:stretch>
            <a:fillRect/>
          </a:stretch>
        </p:blipFill>
        <p:spPr>
          <a:xfrm>
            <a:off x="6617940" y="2151585"/>
            <a:ext cx="2013137" cy="3541093"/>
          </a:xfrm>
          <a:prstGeom prst="rect">
            <a:avLst/>
          </a:prstGeom>
          <a:ln w="12700">
            <a:miter lim="400000"/>
          </a:ln>
        </p:spPr>
      </p:pic>
      <p:pic>
        <p:nvPicPr>
          <p:cNvPr id="242" name="TextListView_iphone_setimage.png"/>
          <p:cNvPicPr>
            <a:picLocks noChangeAspect="1"/>
          </p:cNvPicPr>
          <p:nvPr/>
        </p:nvPicPr>
        <p:blipFill>
          <a:blip r:embed="rId3">
            <a:extLst/>
          </a:blip>
          <a:stretch>
            <a:fillRect/>
          </a:stretch>
        </p:blipFill>
        <p:spPr>
          <a:xfrm>
            <a:off x="192720" y="1487254"/>
            <a:ext cx="2317886" cy="4764543"/>
          </a:xfrm>
          <a:prstGeom prst="rect">
            <a:avLst/>
          </a:prstGeom>
          <a:ln w="12700">
            <a:miter lim="400000"/>
          </a:ln>
        </p:spPr>
      </p:pic>
      <p:pic>
        <p:nvPicPr>
          <p:cNvPr id="243" name="Simulator Screen Shot May 13, 2016, 10.15.32 AM.png"/>
          <p:cNvPicPr>
            <a:picLocks noChangeAspect="1"/>
          </p:cNvPicPr>
          <p:nvPr/>
        </p:nvPicPr>
        <p:blipFill>
          <a:blip r:embed="rId5">
            <a:extLst/>
          </a:blip>
          <a:stretch>
            <a:fillRect/>
          </a:stretch>
        </p:blipFill>
        <p:spPr>
          <a:xfrm>
            <a:off x="370523" y="2124405"/>
            <a:ext cx="2013137" cy="3580699"/>
          </a:xfrm>
          <a:prstGeom prst="rect">
            <a:avLst/>
          </a:prstGeom>
          <a:ln w="12700">
            <a:miter lim="400000"/>
          </a:ln>
        </p:spPr>
      </p:pic>
      <p:pic>
        <p:nvPicPr>
          <p:cNvPr id="244" name="voalte.png"/>
          <p:cNvPicPr>
            <a:picLocks noChangeAspect="1"/>
          </p:cNvPicPr>
          <p:nvPr/>
        </p:nvPicPr>
        <p:blipFill>
          <a:blip r:embed="rId6">
            <a:extLst/>
          </a:blip>
          <a:stretch>
            <a:fillRect/>
          </a:stretch>
        </p:blipFill>
        <p:spPr>
          <a:xfrm>
            <a:off x="3237689" y="4124721"/>
            <a:ext cx="2653167" cy="1227586"/>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7" name="Shape 247"/>
          <p:cNvSpPr/>
          <p:nvPr>
            <p:ph type="title"/>
          </p:nvPr>
        </p:nvSpPr>
        <p:spPr>
          <a:prstGeom prst="rect">
            <a:avLst/>
          </a:prstGeom>
        </p:spPr>
        <p:txBody>
          <a:bodyPr/>
          <a:lstStyle/>
          <a:p>
            <a:pPr/>
            <a:r>
              <a:t>Looking forward</a:t>
            </a:r>
          </a:p>
        </p:txBody>
      </p:sp>
      <p:sp>
        <p:nvSpPr>
          <p:cNvPr id="248" name="Shape 248"/>
          <p:cNvSpPr/>
          <p:nvPr>
            <p:ph type="body" idx="1"/>
          </p:nvPr>
        </p:nvSpPr>
        <p:spPr>
          <a:xfrm>
            <a:off x="549274" y="1922660"/>
            <a:ext cx="8045451" cy="4065118"/>
          </a:xfrm>
          <a:prstGeom prst="rect">
            <a:avLst/>
          </a:prstGeom>
        </p:spPr>
        <p:txBody>
          <a:bodyPr/>
          <a:lstStyle/>
          <a:p>
            <a:pPr marL="284606" indent="-284606" defTabSz="379475">
              <a:spcBef>
                <a:spcPts val="500"/>
              </a:spcBef>
              <a:defRPr sz="2324"/>
            </a:pPr>
            <a:r>
              <a:rPr u="sng">
                <a:solidFill>
                  <a:srgbClr val="0000FF"/>
                </a:solidFill>
                <a:uFill>
                  <a:solidFill>
                    <a:srgbClr val="0000FF"/>
                  </a:solidFill>
                </a:uFill>
                <a:hlinkClick r:id="rId2" invalidUrl="" action="" tgtFrame="" tooltip="" history="1" highlightClick="0" endSnd="0"/>
              </a:rPr>
              <a:t>Iterative</a:t>
            </a:r>
            <a:r>
              <a:t> Design</a:t>
            </a:r>
          </a:p>
          <a:p>
            <a:pPr lvl="1" marL="664082" indent="-284606" defTabSz="379475">
              <a:spcBef>
                <a:spcPts val="500"/>
              </a:spcBef>
              <a:buChar char="•"/>
              <a:defRPr sz="1743"/>
            </a:pPr>
            <a:r>
              <a:t>Problem identification</a:t>
            </a:r>
          </a:p>
          <a:p>
            <a:pPr lvl="2" marL="1043558" indent="-284606" defTabSz="379475">
              <a:spcBef>
                <a:spcPts val="500"/>
              </a:spcBef>
              <a:defRPr sz="1743"/>
            </a:pPr>
            <a:r>
              <a:t>How do you know it’s a real problem? </a:t>
            </a:r>
          </a:p>
          <a:p>
            <a:pPr lvl="2" marL="1043558" indent="-284606" defTabSz="379475">
              <a:spcBef>
                <a:spcPts val="500"/>
              </a:spcBef>
              <a:defRPr sz="1743"/>
            </a:pPr>
            <a:r>
              <a:t>What data, anecdotes, etc. lead you to believe this?</a:t>
            </a:r>
          </a:p>
          <a:p>
            <a:pPr lvl="2" marL="1043558" indent="-284606" defTabSz="379475">
              <a:spcBef>
                <a:spcPts val="500"/>
              </a:spcBef>
              <a:defRPr sz="1743"/>
            </a:pPr>
            <a:r>
              <a:t>Why solve this problem over others?</a:t>
            </a:r>
          </a:p>
          <a:p>
            <a:pPr lvl="2" marL="1043558" indent="-284606" defTabSz="379475">
              <a:spcBef>
                <a:spcPts val="500"/>
              </a:spcBef>
              <a:defRPr sz="1743"/>
            </a:pPr>
            <a:r>
              <a:t>You have limited resources and time — why apply them to this problem above all else?</a:t>
            </a:r>
          </a:p>
          <a:p>
            <a:pPr lvl="1" marL="664082" indent="-284606" defTabSz="379475">
              <a:spcBef>
                <a:spcPts val="500"/>
              </a:spcBef>
              <a:buChar char="•"/>
              <a:defRPr sz="1743"/>
            </a:pPr>
            <a:r>
              <a:t>Hypothesis</a:t>
            </a:r>
          </a:p>
          <a:p>
            <a:pPr lvl="1" marL="664082" indent="-284606" defTabSz="379475">
              <a:spcBef>
                <a:spcPts val="500"/>
              </a:spcBef>
              <a:buChar char="•"/>
              <a:defRPr sz="1743"/>
            </a:pPr>
            <a:r>
              <a:t>Defining success &amp; roadblocks</a:t>
            </a:r>
          </a:p>
          <a:p>
            <a:pPr lvl="1" marL="664082" indent="-284606" defTabSz="379475">
              <a:spcBef>
                <a:spcPts val="500"/>
              </a:spcBef>
              <a:buChar char="•"/>
              <a:defRPr sz="1743"/>
            </a:pPr>
            <a:r>
              <a:t>Making testable hypothesis</a:t>
            </a:r>
          </a:p>
          <a:p>
            <a:pPr lvl="1" marL="664082" indent="-284606" defTabSz="379475">
              <a:spcBef>
                <a:spcPts val="500"/>
              </a:spcBef>
              <a:buChar char="•"/>
              <a:defRPr sz="1743"/>
            </a:pPr>
            <a:r>
              <a:t>Test, Collect, Observe behaviors</a:t>
            </a:r>
          </a:p>
          <a:p>
            <a:pPr lvl="1" marL="664082" indent="-284606" defTabSz="379475">
              <a:spcBef>
                <a:spcPts val="500"/>
              </a:spcBef>
              <a:buChar char="•"/>
              <a:defRPr sz="1743"/>
            </a:pPr>
            <a:r>
              <a:t>Refine</a:t>
            </a:r>
          </a:p>
        </p:txBody>
      </p:sp>
      <p:sp>
        <p:nvSpPr>
          <p:cNvPr id="249" name="Shape 249"/>
          <p:cNvSpPr/>
          <p:nvPr/>
        </p:nvSpPr>
        <p:spPr>
          <a:xfrm>
            <a:off x="3365500" y="1066800"/>
            <a:ext cx="8229600" cy="8318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Creating “</a:t>
            </a:r>
            <a:r>
              <a:rPr u="sng">
                <a:solidFill>
                  <a:srgbClr val="0000FF"/>
                </a:solidFill>
                <a:uFill>
                  <a:solidFill>
                    <a:srgbClr val="0000FF"/>
                  </a:solidFill>
                </a:uFill>
                <a:hlinkClick r:id="rId3" invalidUrl="" action="" tgtFrame="" tooltip="" history="1" highlightClick="0" endSnd="0"/>
              </a:rPr>
              <a:t>Human Goals</a:t>
            </a:r>
            <a:r>
              <a:t>”</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Shape 252"/>
          <p:cNvSpPr/>
          <p:nvPr>
            <p:ph type="title"/>
          </p:nvPr>
        </p:nvSpPr>
        <p:spPr>
          <a:prstGeom prst="rect">
            <a:avLst/>
          </a:prstGeom>
        </p:spPr>
        <p:txBody>
          <a:bodyPr/>
          <a:lstStyle/>
          <a:p>
            <a:pPr/>
            <a:r>
              <a:t>Potential new features</a:t>
            </a:r>
          </a:p>
        </p:txBody>
      </p:sp>
      <p:sp>
        <p:nvSpPr>
          <p:cNvPr id="253" name="Shape 253"/>
          <p:cNvSpPr/>
          <p:nvPr>
            <p:ph type="body" idx="1"/>
          </p:nvPr>
        </p:nvSpPr>
        <p:spPr>
          <a:xfrm>
            <a:off x="457200" y="1970900"/>
            <a:ext cx="8229600" cy="4128419"/>
          </a:xfrm>
          <a:prstGeom prst="rect">
            <a:avLst/>
          </a:prstGeom>
        </p:spPr>
        <p:txBody>
          <a:bodyPr/>
          <a:lstStyle/>
          <a:p>
            <a:pPr/>
            <a:r>
              <a:t>Voice messages</a:t>
            </a:r>
          </a:p>
          <a:p>
            <a:pPr lvl="1" marL="800100" indent="-342900">
              <a:buChar char="•"/>
            </a:pPr>
            <a:r>
              <a:t>Voice messages is a feature widely popular with app like Wechat/Line and currently is implemented by Apple’s default message app. </a:t>
            </a:r>
          </a:p>
          <a:p>
            <a:pPr/>
            <a:r>
              <a:t>React to Text/Voice Messages</a:t>
            </a:r>
          </a:p>
          <a:p>
            <a:pPr lvl="1" marL="800100" indent="-342900">
              <a:buChar char="•"/>
            </a:pPr>
            <a:r>
              <a:t>Intuitive “quick response”</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sldNum" sz="quarter" idx="2"/>
          </p:nvPr>
        </p:nvSpPr>
        <p:spPr>
          <a:xfrm>
            <a:off x="4289670" y="6539333"/>
            <a:ext cx="217151"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Shape 256"/>
          <p:cNvSpPr/>
          <p:nvPr>
            <p:ph type="title"/>
          </p:nvPr>
        </p:nvSpPr>
        <p:spPr>
          <a:prstGeom prst="rect">
            <a:avLst/>
          </a:prstGeom>
        </p:spPr>
        <p:txBody>
          <a:bodyPr/>
          <a:lstStyle/>
          <a:p>
            <a:pPr lvl="1">
              <a:defRPr sz="2400"/>
            </a:pPr>
            <a:r>
              <a:rPr u="sng">
                <a:solidFill>
                  <a:srgbClr val="0000FF"/>
                </a:solidFill>
                <a:uFill>
                  <a:solidFill>
                    <a:srgbClr val="0000FF"/>
                  </a:solidFill>
                </a:uFill>
                <a:hlinkClick r:id="rId2" invalidUrl="" action="" tgtFrame="" tooltip="" history="1" highlightClick="0" endSnd="0"/>
              </a:rPr>
              <a:t>Questions</a:t>
            </a:r>
            <a:r>
              <a:t>? </a:t>
            </a:r>
          </a:p>
        </p:txBody>
      </p:sp>
      <p:sp>
        <p:nvSpPr>
          <p:cNvPr id="257" name="Shape 257"/>
          <p:cNvSpPr/>
          <p:nvPr>
            <p:ph type="body" sz="quarter" idx="1"/>
          </p:nvPr>
        </p:nvSpPr>
        <p:spPr>
          <a:prstGeom prst="rect">
            <a:avLst/>
          </a:prstGeom>
        </p:spPr>
        <p:txBody>
          <a:bodyPr/>
          <a:lstStyle/>
          <a:p>
            <a:pPr/>
            <a:r>
              <a:t>Xiaoxi Zheng</a:t>
            </a:r>
          </a:p>
          <a:p>
            <a:pPr/>
            <a:r>
              <a:t>- iOS Engineering Intern</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Num" sz="quarter" idx="2"/>
          </p:nvPr>
        </p:nvSpPr>
        <p:spPr>
          <a:xfrm>
            <a:off x="4289670" y="6539333"/>
            <a:ext cx="217151"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0" name="image4.jpg" descr="logo.jpg"/>
          <p:cNvPicPr>
            <a:picLocks noChangeAspect="1"/>
          </p:cNvPicPr>
          <p:nvPr/>
        </p:nvPicPr>
        <p:blipFill>
          <a:blip r:embed="rId2">
            <a:extLst/>
          </a:blip>
          <a:srcRect l="0" t="18516" r="0" b="25126"/>
          <a:stretch>
            <a:fillRect/>
          </a:stretch>
        </p:blipFill>
        <p:spPr>
          <a:xfrm>
            <a:off x="1222670" y="1799195"/>
            <a:ext cx="6656294" cy="2898720"/>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3" name="Shape 263"/>
          <p:cNvSpPr/>
          <p:nvPr>
            <p:ph type="title"/>
          </p:nvPr>
        </p:nvSpPr>
        <p:spPr>
          <a:xfrm>
            <a:off x="457200" y="1727200"/>
            <a:ext cx="8229600" cy="831850"/>
          </a:xfrm>
          <a:prstGeom prst="rect">
            <a:avLst/>
          </a:prstGeom>
        </p:spPr>
        <p:txBody>
          <a:bodyPr/>
          <a:lstStyle>
            <a:lvl1pPr algn="ctr" defTabSz="420623">
              <a:defRPr sz="2576"/>
            </a:lvl1pPr>
          </a:lstStyle>
          <a:p>
            <a:pPr/>
            <a:r>
              <a:t>Smart Wearable Product</a:t>
            </a:r>
          </a:p>
        </p:txBody>
      </p:sp>
      <p:sp>
        <p:nvSpPr>
          <p:cNvPr id="264" name="Shape 264"/>
          <p:cNvSpPr/>
          <p:nvPr>
            <p:ph type="body" idx="1"/>
          </p:nvPr>
        </p:nvSpPr>
        <p:spPr>
          <a:prstGeom prst="rect">
            <a:avLst/>
          </a:prstGeom>
        </p:spPr>
        <p:txBody>
          <a:bodyPr anchor="ctr"/>
          <a:lstStyle/>
          <a:p>
            <a:pPr lvl="1" marL="0" indent="228600" algn="ctr">
              <a:spcBef>
                <a:spcPts val="600"/>
              </a:spcBef>
              <a:defRPr i="1" sz="2100">
                <a:solidFill>
                  <a:srgbClr val="7F7F7F"/>
                </a:solidFill>
                <a:latin typeface="Arial"/>
                <a:ea typeface="Arial"/>
                <a:cs typeface="Arial"/>
                <a:sym typeface="Arial"/>
              </a:defRPr>
            </a:pPr>
            <a:r>
              <a:t>“We’ve seen an explosion of apps that do help “replace” the pager already for iPhone and Android. Most of these apps have not been transformative, but if they were able to utilize the Apple Watch they could completely disrupt the ecosystem”</a:t>
            </a:r>
          </a:p>
          <a:p>
            <a:pPr lvl="1" marL="0" indent="228600" algn="ctr">
              <a:spcBef>
                <a:spcPts val="600"/>
              </a:spcBef>
              <a:defRPr i="1" sz="2100">
                <a:solidFill>
                  <a:srgbClr val="7F7F7F"/>
                </a:solidFill>
                <a:latin typeface="Arial"/>
                <a:ea typeface="Arial"/>
                <a:cs typeface="Arial"/>
                <a:sym typeface="Arial"/>
              </a:defRPr>
            </a:pPr>
            <a:r>
              <a:t>- </a:t>
            </a:r>
            <a:r>
              <a:rPr u="sng">
                <a:solidFill>
                  <a:srgbClr val="0000FF"/>
                </a:solidFill>
                <a:uFill>
                  <a:solidFill>
                    <a:srgbClr val="0000FF"/>
                  </a:solidFill>
                </a:uFill>
                <a:hlinkClick r:id="rId2" invalidUrl="" action="" tgtFrame="" tooltip="" history="1" highlightClick="0" endSnd="0"/>
              </a:rPr>
              <a:t>iMedicalApps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 name="Shape 159"/>
          <p:cNvSpPr/>
          <p:nvPr>
            <p:ph type="title"/>
          </p:nvPr>
        </p:nvSpPr>
        <p:spPr>
          <a:prstGeom prst="rect">
            <a:avLst/>
          </a:prstGeom>
        </p:spPr>
        <p:txBody>
          <a:bodyPr/>
          <a:lstStyle/>
          <a:p>
            <a:pPr lvl="2"/>
            <a:r>
              <a:t>Importance of UI/UX</a:t>
            </a:r>
          </a:p>
        </p:txBody>
      </p:sp>
      <p:sp>
        <p:nvSpPr>
          <p:cNvPr id="160" name="Shape 160"/>
          <p:cNvSpPr/>
          <p:nvPr>
            <p:ph type="body" idx="1"/>
          </p:nvPr>
        </p:nvSpPr>
        <p:spPr>
          <a:prstGeom prst="rect">
            <a:avLst/>
          </a:prstGeom>
        </p:spPr>
        <p:txBody>
          <a:bodyPr anchor="ctr"/>
          <a:lstStyle/>
          <a:p>
            <a:pPr marL="0" indent="0" algn="ctr">
              <a:spcBef>
                <a:spcPts val="600"/>
              </a:spcBef>
              <a:defRPr sz="2800">
                <a:solidFill>
                  <a:srgbClr val="7F7F7F"/>
                </a:solidFill>
                <a:latin typeface="Arial"/>
                <a:ea typeface="Arial"/>
                <a:cs typeface="Arial"/>
                <a:sym typeface="Arial"/>
              </a:defRPr>
            </a:pPr>
            <a:r>
              <a:t>“Unless you can really compete on price you better find another way to differentiate yourself. That other way is design.” </a:t>
            </a:r>
          </a:p>
          <a:p>
            <a:pPr marL="0" indent="0" algn="ctr">
              <a:spcBef>
                <a:spcPts val="600"/>
              </a:spcBef>
              <a:defRPr sz="2800">
                <a:solidFill>
                  <a:srgbClr val="7F7F7F"/>
                </a:solidFill>
                <a:latin typeface="Arial"/>
                <a:ea typeface="Arial"/>
                <a:cs typeface="Arial"/>
                <a:sym typeface="Arial"/>
              </a:defRPr>
            </a:pPr>
            <a:r>
              <a:t>—</a:t>
            </a:r>
          </a:p>
          <a:p>
            <a:pPr marL="0" indent="0" algn="ctr">
              <a:spcBef>
                <a:spcPts val="600"/>
              </a:spcBef>
              <a:defRPr sz="2800">
                <a:solidFill>
                  <a:srgbClr val="7F7F7F"/>
                </a:solidFill>
                <a:latin typeface="Arial"/>
                <a:ea typeface="Arial"/>
                <a:cs typeface="Arial"/>
                <a:sym typeface="Arial"/>
              </a:defRPr>
            </a:pPr>
            <a:r>
              <a:t> Dmitry Fadeyev, Value of Good Design, </a:t>
            </a:r>
            <a:r>
              <a:rPr u="sng">
                <a:solidFill>
                  <a:srgbClr val="0000FF"/>
                </a:solidFill>
                <a:uFill>
                  <a:solidFill>
                    <a:srgbClr val="0000FF"/>
                  </a:solidFill>
                </a:uFill>
                <a:hlinkClick r:id="rId2" invalidUrl="" action="" tgtFrame="" tooltip="" history="1" highlightClick="0" endSnd="0"/>
              </a:rPr>
              <a:t>usabilitypost.com</a:t>
            </a:r>
            <a:r>
              <a:t> </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 name="Shape 163"/>
          <p:cNvSpPr/>
          <p:nvPr>
            <p:ph type="title"/>
          </p:nvPr>
        </p:nvSpPr>
        <p:spPr>
          <a:xfrm>
            <a:off x="562845" y="1230378"/>
            <a:ext cx="7470875" cy="773510"/>
          </a:xfrm>
          <a:prstGeom prst="rect">
            <a:avLst/>
          </a:prstGeom>
        </p:spPr>
        <p:txBody>
          <a:bodyPr/>
          <a:lstStyle>
            <a:lvl1pPr algn="ctr"/>
          </a:lstStyle>
          <a:p>
            <a:pPr/>
            <a:r>
              <a:t>Our Story</a:t>
            </a:r>
          </a:p>
        </p:txBody>
      </p:sp>
      <p:sp>
        <p:nvSpPr>
          <p:cNvPr id="164" name="Shape 164"/>
          <p:cNvSpPr/>
          <p:nvPr/>
        </p:nvSpPr>
        <p:spPr>
          <a:xfrm>
            <a:off x="244064" y="2648478"/>
            <a:ext cx="8655871" cy="208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400"/>
              </a:spcBef>
              <a:defRPr b="1">
                <a:solidFill>
                  <a:srgbClr val="7F7F7F"/>
                </a:solidFill>
                <a:latin typeface="Arial"/>
                <a:ea typeface="Arial"/>
                <a:cs typeface="Arial"/>
                <a:sym typeface="Arial"/>
              </a:defRPr>
            </a:pPr>
            <a:r>
              <a:t>“</a:t>
            </a:r>
            <a:r>
              <a:rPr sz="2000"/>
              <a:t>Listening to our customers</a:t>
            </a:r>
            <a:r>
              <a:rPr b="0" sz="2000"/>
              <a:t> and developing software that’s life-changing and life-saving is how we roll. From conception of the idea to delivery of our latest product, </a:t>
            </a:r>
            <a:r>
              <a:rPr sz="2000"/>
              <a:t>we focus on our customers</a:t>
            </a:r>
            <a:r>
              <a:rPr b="0" sz="2000"/>
              <a:t> every step of the way. In an industry where companies too often settle for being “</a:t>
            </a:r>
            <a:r>
              <a:rPr sz="2000"/>
              <a:t>good enough</a:t>
            </a:r>
            <a:r>
              <a:rPr b="0" sz="2000"/>
              <a:t>,” we think </a:t>
            </a:r>
            <a:r>
              <a:rPr sz="2000"/>
              <a:t>you deserve better</a:t>
            </a:r>
            <a:r>
              <a:rPr b="0" sz="2000"/>
              <a:t>.”</a:t>
            </a:r>
          </a:p>
          <a:p>
            <a:pPr/>
          </a:p>
        </p:txBody>
      </p:sp>
      <p:pic>
        <p:nvPicPr>
          <p:cNvPr id="165" name="voalte.png"/>
          <p:cNvPicPr>
            <a:picLocks noChangeAspect="1"/>
          </p:cNvPicPr>
          <p:nvPr/>
        </p:nvPicPr>
        <p:blipFill>
          <a:blip r:embed="rId2">
            <a:extLst/>
          </a:blip>
          <a:stretch>
            <a:fillRect/>
          </a:stretch>
        </p:blipFill>
        <p:spPr>
          <a:xfrm>
            <a:off x="2673821" y="4487114"/>
            <a:ext cx="3796358" cy="1756524"/>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8" name="google.jpg"/>
          <p:cNvPicPr>
            <a:picLocks noChangeAspect="1"/>
          </p:cNvPicPr>
          <p:nvPr/>
        </p:nvPicPr>
        <p:blipFill>
          <a:blip r:embed="rId2">
            <a:extLst/>
          </a:blip>
          <a:stretch>
            <a:fillRect/>
          </a:stretch>
        </p:blipFill>
        <p:spPr>
          <a:xfrm>
            <a:off x="2999788" y="4256976"/>
            <a:ext cx="3634786" cy="1994590"/>
          </a:xfrm>
          <a:prstGeom prst="rect">
            <a:avLst/>
          </a:prstGeom>
          <a:ln w="12700">
            <a:miter lim="400000"/>
          </a:ln>
        </p:spPr>
      </p:pic>
      <p:sp>
        <p:nvSpPr>
          <p:cNvPr id="169" name="Shape 169"/>
          <p:cNvSpPr/>
          <p:nvPr/>
        </p:nvSpPr>
        <p:spPr>
          <a:xfrm>
            <a:off x="707725" y="3279373"/>
            <a:ext cx="8218912"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800">
                <a:latin typeface="Arial"/>
                <a:ea typeface="Arial"/>
                <a:cs typeface="Arial"/>
                <a:sym typeface="Arial"/>
              </a:defRPr>
            </a:lvl1pPr>
          </a:lstStyle>
          <a:p>
            <a:pPr/>
            <a:r>
              <a:t>Focus on the user and all else will follow.</a:t>
            </a:r>
          </a:p>
        </p:txBody>
      </p:sp>
      <p:sp>
        <p:nvSpPr>
          <p:cNvPr id="170" name="Shape 170"/>
          <p:cNvSpPr/>
          <p:nvPr/>
        </p:nvSpPr>
        <p:spPr>
          <a:xfrm>
            <a:off x="712663" y="2865358"/>
            <a:ext cx="4341886"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 from 10 things we know to be true</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Shape 173"/>
          <p:cNvSpPr/>
          <p:nvPr>
            <p:ph type="title"/>
          </p:nvPr>
        </p:nvSpPr>
        <p:spPr>
          <a:xfrm>
            <a:off x="283445" y="1057769"/>
            <a:ext cx="8229601" cy="831851"/>
          </a:xfrm>
          <a:prstGeom prst="rect">
            <a:avLst/>
          </a:prstGeom>
        </p:spPr>
        <p:txBody>
          <a:bodyPr/>
          <a:lstStyle/>
          <a:p>
            <a:pPr lvl="1"/>
            <a:r>
              <a:t>Design &amp; Usability Evaluation Metrics</a:t>
            </a:r>
          </a:p>
        </p:txBody>
      </p:sp>
      <p:sp>
        <p:nvSpPr>
          <p:cNvPr id="174" name="Shape 174"/>
          <p:cNvSpPr/>
          <p:nvPr>
            <p:ph type="body" sz="half" idx="1"/>
          </p:nvPr>
        </p:nvSpPr>
        <p:spPr>
          <a:xfrm>
            <a:off x="457200" y="1970428"/>
            <a:ext cx="4009430" cy="4317319"/>
          </a:xfrm>
          <a:prstGeom prst="rect">
            <a:avLst/>
          </a:prstGeom>
        </p:spPr>
        <p:txBody>
          <a:bodyPr/>
          <a:lstStyle/>
          <a:p>
            <a:pPr marL="0" indent="0" defTabSz="269747">
              <a:spcBef>
                <a:spcPts val="300"/>
              </a:spcBef>
              <a:buSzTx/>
              <a:buFontTx/>
              <a:buNone/>
              <a:defRPr sz="1828"/>
            </a:pPr>
            <a:r>
              <a:t>Nielsen’s Usability Heuristics</a:t>
            </a:r>
          </a:p>
          <a:p>
            <a:pPr lvl="1" marL="472058" indent="-202310" defTabSz="269747">
              <a:spcBef>
                <a:spcPts val="300"/>
              </a:spcBef>
              <a:buChar char="•"/>
              <a:defRPr sz="1651"/>
            </a:pPr>
            <a:r>
              <a:t>Visibility of system status</a:t>
            </a:r>
          </a:p>
          <a:p>
            <a:pPr lvl="1" marL="472058" indent="-202310" defTabSz="269747">
              <a:spcBef>
                <a:spcPts val="300"/>
              </a:spcBef>
              <a:buChar char="•"/>
              <a:defRPr sz="1651"/>
            </a:pPr>
            <a:r>
              <a:t>Match between system and the real world </a:t>
            </a:r>
          </a:p>
          <a:p>
            <a:pPr lvl="1" marL="472058" indent="-202310" defTabSz="269747">
              <a:spcBef>
                <a:spcPts val="300"/>
              </a:spcBef>
              <a:buChar char="•"/>
              <a:defRPr sz="1651"/>
            </a:pPr>
            <a:r>
              <a:t>User control and freedom</a:t>
            </a:r>
          </a:p>
          <a:p>
            <a:pPr lvl="1" marL="472058" indent="-202310" defTabSz="269747">
              <a:spcBef>
                <a:spcPts val="300"/>
              </a:spcBef>
              <a:buChar char="•"/>
              <a:defRPr b="1" sz="1651"/>
            </a:pPr>
            <a:r>
              <a:t>Consistency &amp; standards </a:t>
            </a:r>
          </a:p>
          <a:p>
            <a:pPr lvl="1" marL="472058" indent="-202310" defTabSz="269747">
              <a:spcBef>
                <a:spcPts val="300"/>
              </a:spcBef>
              <a:buChar char="•"/>
              <a:defRPr sz="1651"/>
            </a:pPr>
            <a:r>
              <a:t>Error prevention </a:t>
            </a:r>
          </a:p>
          <a:p>
            <a:pPr lvl="1" marL="472058" indent="-202310" defTabSz="269747">
              <a:spcBef>
                <a:spcPts val="300"/>
              </a:spcBef>
              <a:buChar char="•"/>
              <a:defRPr b="1" sz="1651"/>
            </a:pPr>
            <a:r>
              <a:t>Recognition rather than recall</a:t>
            </a:r>
          </a:p>
          <a:p>
            <a:pPr lvl="1" marL="472058" indent="-202310" defTabSz="269747">
              <a:spcBef>
                <a:spcPts val="300"/>
              </a:spcBef>
              <a:buChar char="•"/>
              <a:defRPr sz="1651"/>
            </a:pPr>
            <a:r>
              <a:t>Flexibility and efficiency of use</a:t>
            </a:r>
          </a:p>
          <a:p>
            <a:pPr lvl="1" marL="472058" indent="-202310" defTabSz="269747">
              <a:spcBef>
                <a:spcPts val="300"/>
              </a:spcBef>
              <a:buChar char="•"/>
              <a:defRPr b="1" sz="1651"/>
            </a:pPr>
            <a:r>
              <a:t>Aesthetic and minimalist design </a:t>
            </a:r>
          </a:p>
          <a:p>
            <a:pPr lvl="1" marL="472058" indent="-202310" defTabSz="269747">
              <a:spcBef>
                <a:spcPts val="300"/>
              </a:spcBef>
              <a:buChar char="•"/>
              <a:defRPr b="1" sz="1651"/>
            </a:pPr>
            <a:r>
              <a:t>Help users recognize, diagnose, and recover from errors. </a:t>
            </a:r>
          </a:p>
          <a:p>
            <a:pPr lvl="1" marL="472058" indent="-202310" defTabSz="269747">
              <a:spcBef>
                <a:spcPts val="300"/>
              </a:spcBef>
              <a:buChar char="•"/>
              <a:defRPr b="1" sz="1651"/>
            </a:pPr>
            <a:r>
              <a:t>Help and Documentation </a:t>
            </a:r>
          </a:p>
        </p:txBody>
      </p:sp>
      <p:sp>
        <p:nvSpPr>
          <p:cNvPr id="175" name="Shape 175"/>
          <p:cNvSpPr/>
          <p:nvPr/>
        </p:nvSpPr>
        <p:spPr>
          <a:xfrm>
            <a:off x="4479329" y="1754528"/>
            <a:ext cx="4571108" cy="47491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74904">
              <a:spcBef>
                <a:spcPts val="500"/>
              </a:spcBef>
              <a:defRPr sz="1476">
                <a:solidFill>
                  <a:srgbClr val="7F7F7F"/>
                </a:solidFill>
                <a:latin typeface="Arial"/>
                <a:ea typeface="Arial"/>
                <a:cs typeface="Arial"/>
                <a:sym typeface="Arial"/>
              </a:defRPr>
            </a:pPr>
            <a:r>
              <a:t>Apple’s iOS Human Interface Guidelines</a:t>
            </a:r>
          </a:p>
          <a:p>
            <a:pPr lvl="1" marL="542624" indent="-230204" defTabSz="374904">
              <a:spcBef>
                <a:spcPts val="500"/>
              </a:spcBef>
              <a:buSzPct val="100000"/>
              <a:buChar char="•"/>
              <a:defRPr b="1" sz="1476">
                <a:solidFill>
                  <a:srgbClr val="7F7F7F"/>
                </a:solidFill>
                <a:latin typeface="Arial"/>
                <a:ea typeface="Arial"/>
                <a:cs typeface="Arial"/>
                <a:sym typeface="Arial"/>
              </a:defRPr>
            </a:pPr>
            <a:r>
              <a:t>Aesthetic Integrity</a:t>
            </a:r>
          </a:p>
          <a:p>
            <a:pPr lvl="1" marL="542624" indent="-230204" defTabSz="374904">
              <a:spcBef>
                <a:spcPts val="500"/>
              </a:spcBef>
              <a:buSzPct val="100000"/>
              <a:buChar char="•"/>
              <a:defRPr sz="1476">
                <a:solidFill>
                  <a:srgbClr val="7F7F7F"/>
                </a:solidFill>
                <a:latin typeface="Arial"/>
                <a:ea typeface="Arial"/>
                <a:cs typeface="Arial"/>
                <a:sym typeface="Arial"/>
              </a:defRPr>
            </a:pPr>
            <a:r>
              <a:t>Consistency</a:t>
            </a:r>
          </a:p>
          <a:p>
            <a:pPr lvl="1" marL="542624" indent="-230204" defTabSz="374904">
              <a:spcBef>
                <a:spcPts val="500"/>
              </a:spcBef>
              <a:buSzPct val="100000"/>
              <a:buChar char="•"/>
              <a:defRPr sz="1476">
                <a:solidFill>
                  <a:srgbClr val="7F7F7F"/>
                </a:solidFill>
                <a:latin typeface="Arial"/>
                <a:ea typeface="Arial"/>
                <a:cs typeface="Arial"/>
                <a:sym typeface="Arial"/>
              </a:defRPr>
            </a:pPr>
            <a:r>
              <a:t>Direct Manipulation,</a:t>
            </a:r>
          </a:p>
          <a:p>
            <a:pPr lvl="1" marL="542624" indent="-230204" defTabSz="374904">
              <a:spcBef>
                <a:spcPts val="500"/>
              </a:spcBef>
              <a:buSzPct val="100000"/>
              <a:buChar char="•"/>
              <a:defRPr sz="1476">
                <a:solidFill>
                  <a:srgbClr val="7F7F7F"/>
                </a:solidFill>
                <a:latin typeface="Arial"/>
                <a:ea typeface="Arial"/>
                <a:cs typeface="Arial"/>
                <a:sym typeface="Arial"/>
              </a:defRPr>
            </a:pPr>
            <a:r>
              <a:t>Feedback </a:t>
            </a:r>
          </a:p>
          <a:p>
            <a:pPr lvl="1" marL="542624" indent="-230204" defTabSz="374904">
              <a:spcBef>
                <a:spcPts val="500"/>
              </a:spcBef>
              <a:buSzPct val="100000"/>
              <a:buChar char="•"/>
              <a:defRPr b="1" sz="1476">
                <a:solidFill>
                  <a:srgbClr val="7F7F7F"/>
                </a:solidFill>
                <a:latin typeface="Arial"/>
                <a:ea typeface="Arial"/>
                <a:cs typeface="Arial"/>
                <a:sym typeface="Arial"/>
              </a:defRPr>
            </a:pPr>
            <a:r>
              <a:t>Metaphors</a:t>
            </a:r>
          </a:p>
          <a:p>
            <a:pPr lvl="1" marL="542624" indent="-230204" defTabSz="374904">
              <a:spcBef>
                <a:spcPts val="500"/>
              </a:spcBef>
              <a:buSzPct val="100000"/>
              <a:buChar char="•"/>
              <a:defRPr sz="1476">
                <a:solidFill>
                  <a:srgbClr val="7F7F7F"/>
                </a:solidFill>
                <a:latin typeface="Arial"/>
                <a:ea typeface="Arial"/>
                <a:cs typeface="Arial"/>
                <a:sym typeface="Arial"/>
              </a:defRPr>
            </a:pPr>
            <a:r>
              <a:t>User Control</a:t>
            </a:r>
          </a:p>
          <a:p>
            <a:pPr defTabSz="374904">
              <a:spcBef>
                <a:spcPts val="500"/>
              </a:spcBef>
              <a:defRPr sz="1476">
                <a:solidFill>
                  <a:srgbClr val="7F7F7F"/>
                </a:solidFill>
                <a:latin typeface="Arial"/>
                <a:ea typeface="Arial"/>
                <a:cs typeface="Arial"/>
                <a:sym typeface="Arial"/>
              </a:defRPr>
            </a:pPr>
            <a:r>
              <a:t>Google’s Material Design &amp; Usability</a:t>
            </a:r>
          </a:p>
          <a:p>
            <a:pPr lvl="1" marL="542624" indent="-230204" defTabSz="374904">
              <a:spcBef>
                <a:spcPts val="500"/>
              </a:spcBef>
              <a:buSzPct val="100000"/>
              <a:buChar char="•"/>
              <a:defRPr b="1" sz="1476">
                <a:solidFill>
                  <a:srgbClr val="7F7F7F"/>
                </a:solidFill>
                <a:latin typeface="Arial"/>
                <a:ea typeface="Arial"/>
                <a:cs typeface="Arial"/>
                <a:sym typeface="Arial"/>
              </a:defRPr>
            </a:pPr>
            <a:r>
              <a:t>Principle: clear,robust, and specific </a:t>
            </a:r>
          </a:p>
          <a:p>
            <a:pPr lvl="1" marL="542624" indent="-230204" defTabSz="374904">
              <a:spcBef>
                <a:spcPts val="500"/>
              </a:spcBef>
              <a:buSzPct val="100000"/>
              <a:buChar char="•"/>
              <a:defRPr sz="1476">
                <a:solidFill>
                  <a:srgbClr val="7F7F7F"/>
                </a:solidFill>
                <a:latin typeface="Arial"/>
                <a:ea typeface="Arial"/>
                <a:cs typeface="Arial"/>
                <a:sym typeface="Arial"/>
              </a:defRPr>
            </a:pPr>
            <a:r>
              <a:t>Color &amp; Contrast </a:t>
            </a:r>
          </a:p>
          <a:p>
            <a:pPr lvl="1" marL="542624" indent="-230204" defTabSz="374904">
              <a:spcBef>
                <a:spcPts val="500"/>
              </a:spcBef>
              <a:buSzPct val="100000"/>
              <a:buChar char="•"/>
              <a:defRPr sz="1476">
                <a:solidFill>
                  <a:srgbClr val="7F7F7F"/>
                </a:solidFill>
                <a:latin typeface="Arial"/>
                <a:ea typeface="Arial"/>
                <a:cs typeface="Arial"/>
                <a:sym typeface="Arial"/>
              </a:defRPr>
            </a:pPr>
            <a:r>
              <a:t>Sound</a:t>
            </a:r>
          </a:p>
          <a:p>
            <a:pPr lvl="1" marL="542624" indent="-230204" defTabSz="374904">
              <a:spcBef>
                <a:spcPts val="500"/>
              </a:spcBef>
              <a:buSzPct val="100000"/>
              <a:buChar char="•"/>
              <a:defRPr sz="1476">
                <a:solidFill>
                  <a:srgbClr val="7F7F7F"/>
                </a:solidFill>
                <a:latin typeface="Arial"/>
                <a:ea typeface="Arial"/>
                <a:cs typeface="Arial"/>
                <a:sym typeface="Arial"/>
              </a:defRPr>
            </a:pPr>
            <a:r>
              <a:t>Motion</a:t>
            </a:r>
          </a:p>
          <a:p>
            <a:pPr lvl="1" marL="542624" indent="-230204" defTabSz="374904">
              <a:spcBef>
                <a:spcPts val="500"/>
              </a:spcBef>
              <a:buSzPct val="100000"/>
              <a:buChar char="•"/>
              <a:defRPr sz="1476">
                <a:solidFill>
                  <a:srgbClr val="7F7F7F"/>
                </a:solidFill>
                <a:latin typeface="Arial"/>
                <a:ea typeface="Arial"/>
                <a:cs typeface="Arial"/>
                <a:sym typeface="Arial"/>
              </a:defRPr>
            </a:pPr>
            <a:r>
              <a:t>Layout</a:t>
            </a:r>
          </a:p>
          <a:p>
            <a:pPr lvl="1" marL="542624" indent="-230204" defTabSz="374904">
              <a:spcBef>
                <a:spcPts val="500"/>
              </a:spcBef>
              <a:buSzPct val="100000"/>
              <a:buChar char="•"/>
              <a:defRPr sz="1476">
                <a:solidFill>
                  <a:srgbClr val="7F7F7F"/>
                </a:solidFill>
                <a:latin typeface="Arial"/>
                <a:ea typeface="Arial"/>
                <a:cs typeface="Arial"/>
                <a:sym typeface="Arial"/>
              </a:defRPr>
            </a:pPr>
            <a:r>
              <a:t>Writing</a:t>
            </a:r>
          </a:p>
          <a:p>
            <a:pPr lvl="1" marL="542624" indent="-230204" defTabSz="374904">
              <a:spcBef>
                <a:spcPts val="500"/>
              </a:spcBef>
              <a:buSzPct val="100000"/>
              <a:buChar char="•"/>
              <a:defRPr sz="1476">
                <a:solidFill>
                  <a:srgbClr val="7F7F7F"/>
                </a:solidFill>
                <a:latin typeface="Arial"/>
                <a:ea typeface="Arial"/>
                <a:cs typeface="Arial"/>
                <a:sym typeface="Arial"/>
              </a:defRPr>
            </a:pPr>
            <a:r>
              <a:t>Hierarchy &amp; Focus</a:t>
            </a:r>
          </a:p>
          <a:p>
            <a:pPr lvl="1" marL="542624" indent="-230204" defTabSz="374904">
              <a:spcBef>
                <a:spcPts val="500"/>
              </a:spcBef>
              <a:buSzPct val="100000"/>
              <a:buChar char="•"/>
              <a:defRPr sz="1476">
                <a:solidFill>
                  <a:srgbClr val="7F7F7F"/>
                </a:solidFill>
                <a:latin typeface="Arial"/>
                <a:ea typeface="Arial"/>
                <a:cs typeface="Arial"/>
                <a:sym typeface="Arial"/>
              </a:defRPr>
            </a:pPr>
            <a:r>
              <a:t>Implementation</a:t>
            </a:r>
          </a:p>
        </p:txBody>
      </p:sp>
      <p:sp>
        <p:nvSpPr>
          <p:cNvPr id="176" name="Shape 176"/>
          <p:cNvSpPr/>
          <p:nvPr/>
        </p:nvSpPr>
        <p:spPr>
          <a:xfrm>
            <a:off x="6804783" y="1294624"/>
            <a:ext cx="2023242"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00FF"/>
                </a:solidFill>
                <a:uFill>
                  <a:solidFill>
                    <a:srgbClr val="0000FF"/>
                  </a:solidFill>
                </a:uFil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Design Tricks</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Shape 181"/>
          <p:cNvSpPr/>
          <p:nvPr>
            <p:ph type="title"/>
          </p:nvPr>
        </p:nvSpPr>
        <p:spPr>
          <a:prstGeom prst="rect">
            <a:avLst/>
          </a:prstGeom>
        </p:spPr>
        <p:txBody>
          <a:bodyPr/>
          <a:lstStyle/>
          <a:p>
            <a:pPr lvl="1" algn="ctr"/>
            <a:r>
              <a:t>Current User Experience</a:t>
            </a:r>
          </a:p>
        </p:txBody>
      </p:sp>
      <p:sp>
        <p:nvSpPr>
          <p:cNvPr id="182" name="Shape 182"/>
          <p:cNvSpPr/>
          <p:nvPr>
            <p:ph type="body" sz="half" idx="1"/>
          </p:nvPr>
        </p:nvSpPr>
        <p:spPr>
          <a:xfrm>
            <a:off x="2531045" y="1695493"/>
            <a:ext cx="3962897" cy="4017865"/>
          </a:xfrm>
          <a:prstGeom prst="rect">
            <a:avLst/>
          </a:prstGeom>
        </p:spPr>
        <p:txBody>
          <a:bodyPr/>
          <a:lstStyle>
            <a:lvl1pPr marL="0" indent="0" algn="ctr">
              <a:buSzTx/>
              <a:buFontTx/>
              <a:buNone/>
            </a:lvl1pPr>
          </a:lstStyle>
          <a:p>
            <a:pPr/>
            <a:r>
              <a:t>A typical user-flow</a:t>
            </a:r>
          </a:p>
        </p:txBody>
      </p:sp>
      <p:pic>
        <p:nvPicPr>
          <p:cNvPr id="183" name="TextListView_iphone_setimage.png"/>
          <p:cNvPicPr>
            <a:picLocks noChangeAspect="1"/>
          </p:cNvPicPr>
          <p:nvPr/>
        </p:nvPicPr>
        <p:blipFill>
          <a:blip r:embed="rId2">
            <a:extLst/>
          </a:blip>
          <a:stretch>
            <a:fillRect/>
          </a:stretch>
        </p:blipFill>
        <p:spPr>
          <a:xfrm>
            <a:off x="567924" y="2486147"/>
            <a:ext cx="1505978" cy="3095620"/>
          </a:xfrm>
          <a:prstGeom prst="rect">
            <a:avLst/>
          </a:prstGeom>
          <a:ln w="12700">
            <a:miter lim="400000"/>
          </a:ln>
        </p:spPr>
      </p:pic>
      <p:pic>
        <p:nvPicPr>
          <p:cNvPr id="184" name="Simulator Screen Shot May 13, 2016, 10.31.29 AM.png"/>
          <p:cNvPicPr>
            <a:picLocks noChangeAspect="1"/>
          </p:cNvPicPr>
          <p:nvPr/>
        </p:nvPicPr>
        <p:blipFill>
          <a:blip r:embed="rId3">
            <a:extLst/>
          </a:blip>
          <a:stretch>
            <a:fillRect/>
          </a:stretch>
        </p:blipFill>
        <p:spPr>
          <a:xfrm>
            <a:off x="684955" y="2902801"/>
            <a:ext cx="1271916" cy="2262312"/>
          </a:xfrm>
          <a:prstGeom prst="rect">
            <a:avLst/>
          </a:prstGeom>
          <a:ln w="12700">
            <a:miter lim="400000"/>
          </a:ln>
        </p:spPr>
      </p:pic>
      <p:pic>
        <p:nvPicPr>
          <p:cNvPr id="185" name="TextListView_iphone_setimage.png"/>
          <p:cNvPicPr>
            <a:picLocks noChangeAspect="1"/>
          </p:cNvPicPr>
          <p:nvPr/>
        </p:nvPicPr>
        <p:blipFill>
          <a:blip r:embed="rId2">
            <a:extLst/>
          </a:blip>
          <a:stretch>
            <a:fillRect/>
          </a:stretch>
        </p:blipFill>
        <p:spPr>
          <a:xfrm>
            <a:off x="2424068" y="3008515"/>
            <a:ext cx="1571421" cy="3230142"/>
          </a:xfrm>
          <a:prstGeom prst="rect">
            <a:avLst/>
          </a:prstGeom>
          <a:ln w="12700">
            <a:miter lim="400000"/>
          </a:ln>
        </p:spPr>
      </p:pic>
      <p:pic>
        <p:nvPicPr>
          <p:cNvPr id="186" name="Simulator Screen Shot May 25, 2016, 3.09.53 PM.png"/>
          <p:cNvPicPr>
            <a:picLocks noChangeAspect="1"/>
          </p:cNvPicPr>
          <p:nvPr/>
        </p:nvPicPr>
        <p:blipFill>
          <a:blip r:embed="rId4">
            <a:extLst/>
          </a:blip>
          <a:stretch>
            <a:fillRect/>
          </a:stretch>
        </p:blipFill>
        <p:spPr>
          <a:xfrm>
            <a:off x="2550739" y="3450960"/>
            <a:ext cx="1318545" cy="2345252"/>
          </a:xfrm>
          <a:prstGeom prst="rect">
            <a:avLst/>
          </a:prstGeom>
          <a:ln w="12700">
            <a:miter lim="400000"/>
          </a:ln>
        </p:spPr>
      </p:pic>
      <p:pic>
        <p:nvPicPr>
          <p:cNvPr id="187" name="TextListView_iphone_setimage.png"/>
          <p:cNvPicPr>
            <a:picLocks noChangeAspect="1"/>
          </p:cNvPicPr>
          <p:nvPr/>
        </p:nvPicPr>
        <p:blipFill>
          <a:blip r:embed="rId2">
            <a:extLst/>
          </a:blip>
          <a:stretch>
            <a:fillRect/>
          </a:stretch>
        </p:blipFill>
        <p:spPr>
          <a:xfrm>
            <a:off x="6854894" y="2473354"/>
            <a:ext cx="1518426" cy="3121206"/>
          </a:xfrm>
          <a:prstGeom prst="rect">
            <a:avLst/>
          </a:prstGeom>
          <a:ln w="12700">
            <a:miter lim="400000"/>
          </a:ln>
        </p:spPr>
      </p:pic>
      <p:pic>
        <p:nvPicPr>
          <p:cNvPr id="188" name="Simulator Screen Shot May 13, 2016, 10.17.53 AM.png"/>
          <p:cNvPicPr>
            <a:picLocks noChangeAspect="1"/>
          </p:cNvPicPr>
          <p:nvPr/>
        </p:nvPicPr>
        <p:blipFill>
          <a:blip r:embed="rId5">
            <a:extLst/>
          </a:blip>
          <a:stretch>
            <a:fillRect/>
          </a:stretch>
        </p:blipFill>
        <p:spPr>
          <a:xfrm>
            <a:off x="6977067" y="2900878"/>
            <a:ext cx="1274078" cy="2266159"/>
          </a:xfrm>
          <a:prstGeom prst="rect">
            <a:avLst/>
          </a:prstGeom>
          <a:ln w="12700">
            <a:miter lim="400000"/>
          </a:ln>
        </p:spPr>
      </p:pic>
      <p:pic>
        <p:nvPicPr>
          <p:cNvPr id="189" name="TextListView_iphone_setimage.png"/>
          <p:cNvPicPr>
            <a:picLocks noChangeAspect="1"/>
          </p:cNvPicPr>
          <p:nvPr/>
        </p:nvPicPr>
        <p:blipFill>
          <a:blip r:embed="rId2">
            <a:extLst/>
          </a:blip>
          <a:stretch>
            <a:fillRect/>
          </a:stretch>
        </p:blipFill>
        <p:spPr>
          <a:xfrm>
            <a:off x="4577391" y="3008515"/>
            <a:ext cx="1571421" cy="3230142"/>
          </a:xfrm>
          <a:prstGeom prst="rect">
            <a:avLst/>
          </a:prstGeom>
          <a:ln w="12700">
            <a:miter lim="400000"/>
          </a:ln>
        </p:spPr>
      </p:pic>
      <p:pic>
        <p:nvPicPr>
          <p:cNvPr id="190" name="Simulator Screen Shot May 13, 2016, 10.24.16 AM.png"/>
          <p:cNvPicPr>
            <a:picLocks noChangeAspect="1"/>
          </p:cNvPicPr>
          <p:nvPr/>
        </p:nvPicPr>
        <p:blipFill>
          <a:blip r:embed="rId6">
            <a:extLst/>
          </a:blip>
          <a:stretch>
            <a:fillRect/>
          </a:stretch>
        </p:blipFill>
        <p:spPr>
          <a:xfrm>
            <a:off x="4696262" y="3439301"/>
            <a:ext cx="1331655" cy="2368571"/>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Shape 193"/>
          <p:cNvSpPr/>
          <p:nvPr>
            <p:ph type="title"/>
          </p:nvPr>
        </p:nvSpPr>
        <p:spPr>
          <a:xfrm>
            <a:off x="457200" y="976462"/>
            <a:ext cx="8229600" cy="831851"/>
          </a:xfrm>
          <a:prstGeom prst="rect">
            <a:avLst/>
          </a:prstGeom>
        </p:spPr>
        <p:txBody>
          <a:bodyPr/>
          <a:lstStyle/>
          <a:p>
            <a:pPr/>
            <a:r>
              <a:t>Voalte User Flow - Onboard</a:t>
            </a:r>
          </a:p>
        </p:txBody>
      </p:sp>
      <p:pic>
        <p:nvPicPr>
          <p:cNvPr id="194" name="TextListView_iphone_setimage.png"/>
          <p:cNvPicPr>
            <a:picLocks noChangeAspect="1"/>
          </p:cNvPicPr>
          <p:nvPr/>
        </p:nvPicPr>
        <p:blipFill>
          <a:blip r:embed="rId2">
            <a:extLst/>
          </a:blip>
          <a:stretch>
            <a:fillRect/>
          </a:stretch>
        </p:blipFill>
        <p:spPr>
          <a:xfrm>
            <a:off x="6750149" y="1902844"/>
            <a:ext cx="2209602" cy="4541959"/>
          </a:xfrm>
          <a:prstGeom prst="rect">
            <a:avLst/>
          </a:prstGeom>
          <a:ln w="12700">
            <a:miter lim="400000"/>
          </a:ln>
        </p:spPr>
      </p:pic>
      <p:pic>
        <p:nvPicPr>
          <p:cNvPr id="195" name="Simulator Screen Shot May 25, 2016, 3.09.53 PM.png"/>
          <p:cNvPicPr>
            <a:picLocks noChangeAspect="1"/>
          </p:cNvPicPr>
          <p:nvPr/>
        </p:nvPicPr>
        <p:blipFill>
          <a:blip r:embed="rId3">
            <a:extLst/>
          </a:blip>
          <a:stretch>
            <a:fillRect/>
          </a:stretch>
        </p:blipFill>
        <p:spPr>
          <a:xfrm>
            <a:off x="6928263" y="2524973"/>
            <a:ext cx="1854030" cy="3297700"/>
          </a:xfrm>
          <a:prstGeom prst="rect">
            <a:avLst/>
          </a:prstGeom>
          <a:ln w="12700">
            <a:miter lim="400000"/>
          </a:ln>
        </p:spPr>
      </p:pic>
      <p:pic>
        <p:nvPicPr>
          <p:cNvPr id="196" name="TextListView_iphone_setimage.png"/>
          <p:cNvPicPr>
            <a:picLocks noChangeAspect="1"/>
          </p:cNvPicPr>
          <p:nvPr/>
        </p:nvPicPr>
        <p:blipFill>
          <a:blip r:embed="rId2">
            <a:extLst/>
          </a:blip>
          <a:stretch>
            <a:fillRect/>
          </a:stretch>
        </p:blipFill>
        <p:spPr>
          <a:xfrm>
            <a:off x="3467199" y="1902844"/>
            <a:ext cx="2209602" cy="4541959"/>
          </a:xfrm>
          <a:prstGeom prst="rect">
            <a:avLst/>
          </a:prstGeom>
          <a:ln w="12700">
            <a:miter lim="400000"/>
          </a:ln>
        </p:spPr>
      </p:pic>
      <p:pic>
        <p:nvPicPr>
          <p:cNvPr id="197" name="Simulator Screen Shot May 25, 2016, 4.43.42 PM.png"/>
          <p:cNvPicPr>
            <a:picLocks noChangeAspect="1"/>
          </p:cNvPicPr>
          <p:nvPr/>
        </p:nvPicPr>
        <p:blipFill>
          <a:blip r:embed="rId4">
            <a:extLst/>
          </a:blip>
          <a:stretch>
            <a:fillRect/>
          </a:stretch>
        </p:blipFill>
        <p:spPr>
          <a:xfrm>
            <a:off x="3644985" y="2524973"/>
            <a:ext cx="1854030" cy="3297700"/>
          </a:xfrm>
          <a:prstGeom prst="rect">
            <a:avLst/>
          </a:prstGeom>
          <a:ln w="12700">
            <a:miter lim="400000"/>
          </a:ln>
        </p:spPr>
      </p:pic>
      <p:sp>
        <p:nvSpPr>
          <p:cNvPr id="198" name="Shape 198"/>
          <p:cNvSpPr/>
          <p:nvPr/>
        </p:nvSpPr>
        <p:spPr>
          <a:xfrm>
            <a:off x="5756589" y="3977120"/>
            <a:ext cx="913772" cy="822310"/>
          </a:xfrm>
          <a:prstGeom prst="rightArrow">
            <a:avLst>
              <a:gd name="adj1" fmla="val 32000"/>
              <a:gd name="adj2" fmla="val 75874"/>
            </a:avLst>
          </a:prstGeom>
          <a:gradFill>
            <a:gsLst>
              <a:gs pos="0">
                <a:srgbClr val="39B7D8"/>
              </a:gs>
              <a:gs pos="100000">
                <a:schemeClr val="accent5">
                  <a:hueOff val="249502"/>
                  <a:satOff val="48101"/>
                  <a:lumOff val="28891"/>
                </a:schemeClr>
              </a:gs>
            </a:gsLst>
            <a:lin ang="16200000"/>
          </a:gradFill>
          <a:ln>
            <a:solidFill>
              <a:srgbClr val="46AAC4"/>
            </a:solidFill>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pic>
        <p:nvPicPr>
          <p:cNvPr id="199" name="TextListView_iphone_setimage.png"/>
          <p:cNvPicPr>
            <a:picLocks noChangeAspect="1"/>
          </p:cNvPicPr>
          <p:nvPr/>
        </p:nvPicPr>
        <p:blipFill>
          <a:blip r:embed="rId2">
            <a:extLst/>
          </a:blip>
          <a:stretch>
            <a:fillRect/>
          </a:stretch>
        </p:blipFill>
        <p:spPr>
          <a:xfrm>
            <a:off x="247749" y="1902844"/>
            <a:ext cx="2209602" cy="4541959"/>
          </a:xfrm>
          <a:prstGeom prst="rect">
            <a:avLst/>
          </a:prstGeom>
          <a:ln w="12700">
            <a:miter lim="400000"/>
          </a:ln>
        </p:spPr>
      </p:pic>
      <p:sp>
        <p:nvSpPr>
          <p:cNvPr id="200" name="Shape 200"/>
          <p:cNvSpPr/>
          <p:nvPr/>
        </p:nvSpPr>
        <p:spPr>
          <a:xfrm>
            <a:off x="2505389" y="3977120"/>
            <a:ext cx="913772" cy="822310"/>
          </a:xfrm>
          <a:prstGeom prst="rightArrow">
            <a:avLst>
              <a:gd name="adj1" fmla="val 32000"/>
              <a:gd name="adj2" fmla="val 75874"/>
            </a:avLst>
          </a:prstGeom>
          <a:gradFill>
            <a:gsLst>
              <a:gs pos="0">
                <a:srgbClr val="39B7D8"/>
              </a:gs>
              <a:gs pos="100000">
                <a:schemeClr val="accent5">
                  <a:hueOff val="249502"/>
                  <a:satOff val="48101"/>
                  <a:lumOff val="28891"/>
                </a:schemeClr>
              </a:gs>
            </a:gsLst>
            <a:lin ang="16200000"/>
          </a:gradFill>
          <a:ln>
            <a:solidFill>
              <a:srgbClr val="46AAC4"/>
            </a:solidFill>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pic>
        <p:nvPicPr>
          <p:cNvPr id="201" name="Simulator Screen Shot May 26, 2016, 11.31.30 AM.png"/>
          <p:cNvPicPr>
            <a:picLocks noChangeAspect="1"/>
          </p:cNvPicPr>
          <p:nvPr/>
        </p:nvPicPr>
        <p:blipFill>
          <a:blip r:embed="rId5">
            <a:extLst/>
          </a:blip>
          <a:stretch>
            <a:fillRect/>
          </a:stretch>
        </p:blipFill>
        <p:spPr>
          <a:xfrm>
            <a:off x="425535" y="2524973"/>
            <a:ext cx="1854030" cy="3297701"/>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Shape 204"/>
          <p:cNvSpPr/>
          <p:nvPr>
            <p:ph type="title"/>
          </p:nvPr>
        </p:nvSpPr>
        <p:spPr>
          <a:prstGeom prst="rect">
            <a:avLst/>
          </a:prstGeom>
        </p:spPr>
        <p:txBody>
          <a:bodyPr/>
          <a:lstStyle/>
          <a:p>
            <a:pPr lvl="1"/>
            <a:r>
              <a:t>Home/Main Directory View</a:t>
            </a:r>
          </a:p>
        </p:txBody>
      </p:sp>
      <p:pic>
        <p:nvPicPr>
          <p:cNvPr id="205" name="TextListView_iphone_setimage.png"/>
          <p:cNvPicPr>
            <a:picLocks noChangeAspect="1"/>
          </p:cNvPicPr>
          <p:nvPr/>
        </p:nvPicPr>
        <p:blipFill>
          <a:blip r:embed="rId2">
            <a:extLst/>
          </a:blip>
          <a:stretch>
            <a:fillRect/>
          </a:stretch>
        </p:blipFill>
        <p:spPr>
          <a:xfrm>
            <a:off x="5575399" y="1820008"/>
            <a:ext cx="2209602" cy="4541959"/>
          </a:xfrm>
          <a:prstGeom prst="rect">
            <a:avLst/>
          </a:prstGeom>
          <a:ln w="12700">
            <a:miter lim="400000"/>
          </a:ln>
        </p:spPr>
      </p:pic>
      <p:pic>
        <p:nvPicPr>
          <p:cNvPr id="206" name="Simulator Screen Shot May 26, 2016, 3.32.52 PM.png"/>
          <p:cNvPicPr>
            <a:picLocks noChangeAspect="1"/>
          </p:cNvPicPr>
          <p:nvPr/>
        </p:nvPicPr>
        <p:blipFill>
          <a:blip r:embed="rId3">
            <a:extLst/>
          </a:blip>
          <a:stretch>
            <a:fillRect/>
          </a:stretch>
        </p:blipFill>
        <p:spPr>
          <a:xfrm>
            <a:off x="5738311" y="2415682"/>
            <a:ext cx="1883778" cy="3350611"/>
          </a:xfrm>
          <a:prstGeom prst="rect">
            <a:avLst/>
          </a:prstGeom>
          <a:ln w="12700">
            <a:miter lim="400000"/>
          </a:ln>
        </p:spPr>
      </p:pic>
      <p:pic>
        <p:nvPicPr>
          <p:cNvPr id="207" name="TextListView_iphone_setimage.png"/>
          <p:cNvPicPr>
            <a:picLocks noChangeAspect="1"/>
          </p:cNvPicPr>
          <p:nvPr/>
        </p:nvPicPr>
        <p:blipFill>
          <a:blip r:embed="rId2">
            <a:extLst/>
          </a:blip>
          <a:stretch>
            <a:fillRect/>
          </a:stretch>
        </p:blipFill>
        <p:spPr>
          <a:xfrm>
            <a:off x="1028799" y="1820008"/>
            <a:ext cx="2209602" cy="4541959"/>
          </a:xfrm>
          <a:prstGeom prst="rect">
            <a:avLst/>
          </a:prstGeom>
          <a:ln w="12700">
            <a:miter lim="400000"/>
          </a:ln>
        </p:spPr>
      </p:pic>
      <p:pic>
        <p:nvPicPr>
          <p:cNvPr id="208" name="Screenshot-1.png"/>
          <p:cNvPicPr>
            <a:picLocks noChangeAspect="1"/>
          </p:cNvPicPr>
          <p:nvPr/>
        </p:nvPicPr>
        <p:blipFill>
          <a:blip r:embed="rId4">
            <a:extLst/>
          </a:blip>
          <a:stretch>
            <a:fillRect/>
          </a:stretch>
        </p:blipFill>
        <p:spPr>
          <a:xfrm>
            <a:off x="1191617" y="2415514"/>
            <a:ext cx="1883966" cy="3350947"/>
          </a:xfrm>
          <a:prstGeom prst="rect">
            <a:avLst/>
          </a:prstGeom>
          <a:ln w="12700">
            <a:miter lim="400000"/>
          </a:ln>
        </p:spPr>
      </p:pic>
      <p:sp>
        <p:nvSpPr>
          <p:cNvPr id="209" name="Shape 209"/>
          <p:cNvSpPr/>
          <p:nvPr/>
        </p:nvSpPr>
        <p:spPr>
          <a:xfrm>
            <a:off x="3552949" y="3812592"/>
            <a:ext cx="1707902" cy="1012726"/>
          </a:xfrm>
          <a:prstGeom prst="leftRightArrow">
            <a:avLst>
              <a:gd name="adj1" fmla="val 32000"/>
              <a:gd name="adj2" fmla="val 55178"/>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Num" sz="quarter" idx="2"/>
          </p:nvPr>
        </p:nvSpPr>
        <p:spPr>
          <a:xfrm>
            <a:off x="4317922" y="6539333"/>
            <a:ext cx="160646" cy="20241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 name="Shape 212"/>
          <p:cNvSpPr/>
          <p:nvPr>
            <p:ph type="title"/>
          </p:nvPr>
        </p:nvSpPr>
        <p:spPr>
          <a:xfrm>
            <a:off x="457200" y="1066120"/>
            <a:ext cx="8229600" cy="831851"/>
          </a:xfrm>
          <a:prstGeom prst="rect">
            <a:avLst/>
          </a:prstGeom>
        </p:spPr>
        <p:txBody>
          <a:bodyPr/>
          <a:lstStyle/>
          <a:p>
            <a:pPr/>
            <a:r>
              <a:t>Core Features</a:t>
            </a:r>
          </a:p>
        </p:txBody>
      </p:sp>
      <p:pic>
        <p:nvPicPr>
          <p:cNvPr id="213" name="Simulator Screen Shot Jun 6, 2016, 4.34.22 PM.png"/>
          <p:cNvPicPr>
            <a:picLocks noChangeAspect="1"/>
          </p:cNvPicPr>
          <p:nvPr/>
        </p:nvPicPr>
        <p:blipFill>
          <a:blip r:embed="rId2">
            <a:extLst/>
          </a:blip>
          <a:stretch>
            <a:fillRect/>
          </a:stretch>
        </p:blipFill>
        <p:spPr>
          <a:xfrm>
            <a:off x="3587676" y="2378303"/>
            <a:ext cx="1968648" cy="3501569"/>
          </a:xfrm>
          <a:prstGeom prst="rect">
            <a:avLst/>
          </a:prstGeom>
          <a:ln w="12700">
            <a:miter lim="400000"/>
          </a:ln>
        </p:spPr>
      </p:pic>
      <p:pic>
        <p:nvPicPr>
          <p:cNvPr id="214" name="Simulator Screen Shot May 25, 2016, 5.17.42 PM.png"/>
          <p:cNvPicPr>
            <a:picLocks noChangeAspect="1"/>
          </p:cNvPicPr>
          <p:nvPr/>
        </p:nvPicPr>
        <p:blipFill>
          <a:blip r:embed="rId3">
            <a:extLst/>
          </a:blip>
          <a:stretch>
            <a:fillRect/>
          </a:stretch>
        </p:blipFill>
        <p:spPr>
          <a:xfrm>
            <a:off x="666922" y="2378303"/>
            <a:ext cx="1968649" cy="3501569"/>
          </a:xfrm>
          <a:prstGeom prst="rect">
            <a:avLst/>
          </a:prstGeom>
          <a:ln w="12700">
            <a:miter lim="400000"/>
          </a:ln>
        </p:spPr>
      </p:pic>
      <p:pic>
        <p:nvPicPr>
          <p:cNvPr id="215" name="Simulator Screen Shot Jun 6, 2016, 4.34.25 PM.png"/>
          <p:cNvPicPr>
            <a:picLocks noChangeAspect="1"/>
          </p:cNvPicPr>
          <p:nvPr/>
        </p:nvPicPr>
        <p:blipFill>
          <a:blip r:embed="rId4">
            <a:extLst/>
          </a:blip>
          <a:stretch>
            <a:fillRect/>
          </a:stretch>
        </p:blipFill>
        <p:spPr>
          <a:xfrm>
            <a:off x="6170868" y="2378303"/>
            <a:ext cx="1968649" cy="3501569"/>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